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58" r:id="rId4"/>
    <p:sldId id="263" r:id="rId5"/>
    <p:sldId id="262" r:id="rId6"/>
    <p:sldId id="259" r:id="rId7"/>
    <p:sldId id="260" r:id="rId8"/>
    <p:sldId id="261" r:id="rId9"/>
    <p:sldId id="265" r:id="rId10"/>
    <p:sldId id="266" r:id="rId11"/>
    <p:sldId id="267" r:id="rId12"/>
    <p:sldId id="264" r:id="rId13"/>
    <p:sldId id="269" r:id="rId14"/>
    <p:sldId id="275" r:id="rId15"/>
    <p:sldId id="276" r:id="rId16"/>
    <p:sldId id="277" r:id="rId17"/>
    <p:sldId id="279" r:id="rId18"/>
    <p:sldId id="283" r:id="rId19"/>
    <p:sldId id="271" r:id="rId20"/>
    <p:sldId id="268" r:id="rId21"/>
    <p:sldId id="270" r:id="rId22"/>
    <p:sldId id="273" r:id="rId23"/>
    <p:sldId id="284" r:id="rId24"/>
    <p:sldId id="286" r:id="rId25"/>
    <p:sldId id="287" r:id="rId26"/>
    <p:sldId id="280" r:id="rId27"/>
    <p:sldId id="282" r:id="rId28"/>
    <p:sldId id="272" r:id="rId29"/>
    <p:sldId id="274" r:id="rId30"/>
  </p:sldIdLst>
  <p:sldSz cx="12192000" cy="6858000"/>
  <p:notesSz cx="6858000" cy="9144000"/>
  <p:embeddedFontLst>
    <p:embeddedFont>
      <p:font typeface="Bahnschrift" panose="020B0502040204020203" pitchFamily="34" charset="0"/>
      <p:regular r:id="rId31"/>
      <p:bold r:id="rId32"/>
    </p:embeddedFont>
    <p:embeddedFont>
      <p:font typeface="Bahnschrift Light" panose="020B0502040204020203" pitchFamily="34" charset="0"/>
      <p:regular r:id="rId33"/>
    </p:embeddedFont>
    <p:embeddedFont>
      <p:font typeface="D2Coding" panose="020B0609020101020101" pitchFamily="49" charset="-127"/>
      <p:regular r:id="rId34"/>
      <p:bold r:id="rId35"/>
    </p:embeddedFont>
    <p:embeddedFont>
      <p:font typeface="나눔바른고딕 옛한글" panose="020B0603020101020101" pitchFamily="50" charset="-127"/>
      <p:regular r:id="rId36"/>
    </p:embeddedFont>
    <p:embeddedFont>
      <p:font typeface="나눔손글씨 가람연꽃" panose="02000503000000000000" pitchFamily="2" charset="-127"/>
      <p:regular r:id="rId37"/>
    </p:embeddedFont>
    <p:embeddedFont>
      <p:font typeface="나눔손글씨 딸에게 엄마가" panose="02000503000000000000" pitchFamily="2" charset="-127"/>
      <p:regular r:id="rId38"/>
    </p:embeddedFont>
    <p:embeddedFont>
      <p:font typeface="나눔스퀘어" panose="020B0600000101010101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한컴 말랑말랑 Bold" panose="020F0803000000000000" pitchFamily="50" charset="-127"/>
      <p:bold r:id="rId42"/>
    </p:embeddedFont>
    <p:embeddedFont>
      <p:font typeface="한컴 말랑말랑 Regular" panose="020F0303000000000000" pitchFamily="50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93F"/>
    <a:srgbClr val="F4B847"/>
    <a:srgbClr val="ED7D31"/>
    <a:srgbClr val="141514"/>
    <a:srgbClr val="C1C5CE"/>
    <a:srgbClr val="26222A"/>
    <a:srgbClr val="000000"/>
    <a:srgbClr val="A6B9D9"/>
    <a:srgbClr val="EAAF3C"/>
    <a:srgbClr val="ECB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 varScale="1">
        <p:scale>
          <a:sx n="51" d="100"/>
          <a:sy n="51" d="100"/>
        </p:scale>
        <p:origin x="7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5A96E-37F3-3FCA-B00B-9AC785890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5A5D95-D4C0-1DBF-BF46-DEEDA702B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D8FAB-12AD-F73C-57CE-AEE5AE76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7ED16-5632-BEE6-3D7A-FA6AB9E9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F55AD-B81F-11C6-9A0E-775E6D1F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0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28025-3500-F761-1A5B-B4CDD93F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8C93E6-74A6-7609-19C1-C03FC056A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6A161-BD03-491B-EA80-36443F8F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7EA8D-C0B1-BD8C-E890-EB312933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20D7F-0206-818E-BA0E-7945336D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5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4F2386-210A-0007-E8A1-B2BD3BFE4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4FCCFA-76AB-A5A2-9D1F-818663315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8EAF1-E798-7505-6609-25A42A4B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0A9FB-6EB1-035D-13BE-58A50C8C9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1B9C0-D2EE-2A47-EA27-22587A70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44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DCA1C-E0CA-D939-2BF3-C785A23B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02B26-838B-8F44-F42F-3E0C4763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55BBD2-8B5F-9D47-F216-03054BA7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CA143-E49A-6F81-F17A-4D833FD5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EFD0E-5AFE-293C-7104-CE5FB8B2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83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0BA3E-15CE-9841-A86A-53A477EE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9440E5-C026-F22D-CFDF-98A20BA3C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8E5CA-9819-3CB6-3D3E-9C55B7E5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E3427-2AE0-4BDE-B960-2318408E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39478-23EE-51C8-4A03-394DF8CF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2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79331-4249-1D23-7319-1936B7E5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DC9DC-53BA-92A0-A0DF-16A4CA11F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C2748-9302-DAAC-80FF-AE6CBFC18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B235CB-0B01-444B-32DB-203DA2D5D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8CBACE-8936-28AE-CA8F-AB81139D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6821AE-6B2D-CB4B-F4E3-06F9EDA8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4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7CE35-40FE-5D0B-0D19-1A25B7B5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27BF4-834C-1509-796F-98580133D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816864-36E0-DBB4-E981-8B37F56E7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A6C66B-2DB9-60F9-E174-4FF4D9A9F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5ECCAC-4239-1F02-13DF-BC64E4E9E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406F41-9F6C-5E91-9C72-C6E6D1BC1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A8DE7A-85BC-36E3-5ADE-C9695094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D069AE-E85D-7AE6-14CA-040F482C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3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64281-ECE6-07FF-3A81-B09F0779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317E15-3B1C-C61B-464D-5C683A5E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D1D389-D9F6-7BD5-3751-20DB0A38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C48DFC-C37E-F8A5-06E3-5D15B2CE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5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C738E2-E692-016C-C91E-C923DB57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45A2FA-D6DC-B461-51A0-EEC499EC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C6A039-EAB3-8A6D-40D3-ED7BC92D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18F86-5659-4DE7-1BA2-56E7059A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68B13-9BD1-5AB1-1754-87A553FE1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BD4DD1-9AD2-BDA4-B769-9C1E038CA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D26E6-67F1-82C0-ED9B-7095932D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23FA2-DF36-4CE7-27DA-13C35F8D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6197D-8652-27A3-FA75-40991019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7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03DE7-7C5A-22E2-E76F-250C4AFA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CC2046-7739-7474-26E7-BE9AB72BE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9DD007-1B84-894D-334E-861C93964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9D2912-AA2C-5C2F-1AE6-E5119B8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BD4FD6-9D09-67D6-39E7-275041C4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F9912-6AF5-6968-CB89-E2132BEE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6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7AF168-07D0-A760-C12E-EE7B94B1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914F8B-BC75-3248-4E82-7A1074D9E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883D2-DFB5-353C-74BE-7E73A08C1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7AF71-95BE-4137-9F15-1EC12FF4DFDE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01963-EDCD-826A-D737-B831C9BB3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2BF7E-1822-C0BE-7BFB-1FAC32A4E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C97E7-8F8B-4E82-9F7E-1CAB0004BB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42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3.png"/><Relationship Id="rId21" Type="http://schemas.openxmlformats.org/officeDocument/2006/relationships/image" Target="../media/image35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jpg"/><Relationship Id="rId16" Type="http://schemas.openxmlformats.org/officeDocument/2006/relationships/image" Target="../media/image30.webp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ircular-barge-71a.notion.site/FINAL-PROJECT-1d3ee3821af74741be788835afe490c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1.png"/><Relationship Id="rId4" Type="http://schemas.openxmlformats.org/officeDocument/2006/relationships/hyperlink" Target="https://ovenapp.io/view/N4Ho0RYICN6lCjXqoKexpHjOdKnfTeGU/2Gat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0783F8-0D66-9427-EABC-0C3DF4447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1F488A-7509-6956-2D21-F4F23C43D25A}"/>
              </a:ext>
            </a:extLst>
          </p:cNvPr>
          <p:cNvSpPr/>
          <p:nvPr/>
        </p:nvSpPr>
        <p:spPr>
          <a:xfrm>
            <a:off x="0" y="0"/>
            <a:ext cx="2705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599FB-2F77-2395-F989-0C947123BADB}"/>
              </a:ext>
            </a:extLst>
          </p:cNvPr>
          <p:cNvSpPr txBox="1"/>
          <p:nvPr/>
        </p:nvSpPr>
        <p:spPr>
          <a:xfrm rot="16200000">
            <a:off x="158741" y="3239996"/>
            <a:ext cx="2488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spc="800" dirty="0">
                <a:latin typeface="Bahnschrift Light" panose="020B0502040204020203" pitchFamily="34" charset="0"/>
                <a:cs typeface="Courier New" panose="02070309020205020404" pitchFamily="49" charset="0"/>
              </a:rPr>
              <a:t>HANYANGLIBRARY</a:t>
            </a:r>
            <a:endParaRPr lang="ko-KR" altLang="en-US" sz="800" spc="800" dirty="0">
              <a:latin typeface="Bahnschrift Light" panose="020B0502040204020203" pitchFamily="34" charset="0"/>
              <a:cs typeface="Courier New" panose="020703090202050204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CE1DE2-AFAD-7640-767E-E159B5E2CA4B}"/>
              </a:ext>
            </a:extLst>
          </p:cNvPr>
          <p:cNvGrpSpPr/>
          <p:nvPr/>
        </p:nvGrpSpPr>
        <p:grpSpPr>
          <a:xfrm>
            <a:off x="1556479" y="2231348"/>
            <a:ext cx="6477000" cy="2395301"/>
            <a:chOff x="1676400" y="2019300"/>
            <a:chExt cx="6477000" cy="28193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DB33DE1-018A-02A8-E990-B38D83A13F4F}"/>
                </a:ext>
              </a:extLst>
            </p:cNvPr>
            <p:cNvSpPr/>
            <p:nvPr/>
          </p:nvSpPr>
          <p:spPr>
            <a:xfrm>
              <a:off x="1676400" y="2019300"/>
              <a:ext cx="6477000" cy="2819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0AF333E-E13D-FBA7-14F6-1B85AC7BCD4E}"/>
                </a:ext>
              </a:extLst>
            </p:cNvPr>
            <p:cNvSpPr/>
            <p:nvPr/>
          </p:nvSpPr>
          <p:spPr>
            <a:xfrm>
              <a:off x="1681891" y="2019300"/>
              <a:ext cx="215900" cy="2819398"/>
            </a:xfrm>
            <a:prstGeom prst="rect">
              <a:avLst/>
            </a:prstGeom>
            <a:solidFill>
              <a:srgbClr val="141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69C546-0622-29CF-A701-7225554CB61F}"/>
              </a:ext>
            </a:extLst>
          </p:cNvPr>
          <p:cNvSpPr txBox="1"/>
          <p:nvPr/>
        </p:nvSpPr>
        <p:spPr>
          <a:xfrm>
            <a:off x="1941865" y="3023532"/>
            <a:ext cx="52389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한 양 서 재</a:t>
            </a:r>
            <a:endParaRPr lang="en-US" altLang="ko-KR" sz="54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r>
              <a:rPr lang="en-US" altLang="ko-KR" b="0" i="0" dirty="0">
                <a:solidFill>
                  <a:srgbClr val="57606A"/>
                </a:solidFill>
                <a:effectLst/>
                <a:latin typeface="Bahnschrift" panose="020B0502040204020203" pitchFamily="34" charset="0"/>
              </a:rPr>
              <a:t>Book Reading Community Site Developed Project</a:t>
            </a:r>
            <a:endParaRPr lang="ko-KR" altLang="en-US" dirty="0">
              <a:latin typeface="Bahnschrift" panose="020B0502040204020203" pitchFamily="34" charset="0"/>
              <a:ea typeface="나눔바른고딕 옛한글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97E07-BDE9-0BAC-0EAA-E485836F24AE}"/>
              </a:ext>
            </a:extLst>
          </p:cNvPr>
          <p:cNvSpPr txBox="1"/>
          <p:nvPr/>
        </p:nvSpPr>
        <p:spPr>
          <a:xfrm>
            <a:off x="2832927" y="2566113"/>
            <a:ext cx="3178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자바 웹개발자 양성과정 </a:t>
            </a:r>
            <a:r>
              <a:rPr lang="en-US" altLang="ko-KR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133</a:t>
            </a:r>
            <a:r>
              <a:rPr lang="ko-KR" altLang="en-US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기 </a:t>
            </a:r>
            <a:r>
              <a:rPr lang="en-US" altLang="ko-KR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1</a:t>
            </a:r>
            <a:r>
              <a:rPr lang="ko-KR" altLang="en-US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B9E970-83DD-7ED7-6CCA-83AF78618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67" y="2597384"/>
            <a:ext cx="712295" cy="2208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39EF96-4CBA-CC65-0002-520A375A4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94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B7A712F-2A68-41CE-8C9A-A956F7FC4CA3}"/>
              </a:ext>
            </a:extLst>
          </p:cNvPr>
          <p:cNvSpPr/>
          <p:nvPr/>
        </p:nvSpPr>
        <p:spPr>
          <a:xfrm>
            <a:off x="-1" y="0"/>
            <a:ext cx="12192000" cy="697126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BC9C49-ACFE-498B-B495-29BFEA91F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98120"/>
            <a:ext cx="1336453" cy="356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B684BD-B7C7-4BAA-B6FC-48E95A001ECD}"/>
              </a:ext>
            </a:extLst>
          </p:cNvPr>
          <p:cNvSpPr txBox="1"/>
          <p:nvPr/>
        </p:nvSpPr>
        <p:spPr>
          <a:xfrm>
            <a:off x="127512" y="167555"/>
            <a:ext cx="2830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+mn-cs"/>
              </a:rPr>
              <a:t>개발 일정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5AF3A7-4A56-48C4-BDD5-854ECFA94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9"/>
          <a:stretch/>
        </p:blipFill>
        <p:spPr>
          <a:xfrm>
            <a:off x="2148589" y="860992"/>
            <a:ext cx="7894820" cy="5988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D8C57-7676-41EE-915B-E48F8639649E}"/>
              </a:ext>
            </a:extLst>
          </p:cNvPr>
          <p:cNvSpPr txBox="1"/>
          <p:nvPr/>
        </p:nvSpPr>
        <p:spPr>
          <a:xfrm>
            <a:off x="9623092" y="3927541"/>
            <a:ext cx="21339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테이블 정의서 작업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↓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테이블 시나리오 작업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↓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테이블 구현</a:t>
            </a:r>
          </a:p>
        </p:txBody>
      </p:sp>
    </p:spTree>
    <p:extLst>
      <p:ext uri="{BB962C8B-B14F-4D97-AF65-F5344CB8AC3E}">
        <p14:creationId xmlns:p14="http://schemas.microsoft.com/office/powerpoint/2010/main" val="11826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B7A712F-2A68-41CE-8C9A-A956F7FC4CA3}"/>
              </a:ext>
            </a:extLst>
          </p:cNvPr>
          <p:cNvSpPr/>
          <p:nvPr/>
        </p:nvSpPr>
        <p:spPr>
          <a:xfrm>
            <a:off x="-1" y="6160874"/>
            <a:ext cx="12192000" cy="697126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BC9C49-ACFE-498B-B495-29BFEA91F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6358994"/>
            <a:ext cx="1336453" cy="3561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606C22-7F3F-4B54-A2B2-9D1F055449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1" b="-1114"/>
          <a:stretch/>
        </p:blipFill>
        <p:spPr>
          <a:xfrm>
            <a:off x="2148589" y="0"/>
            <a:ext cx="7894820" cy="601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5B1EDB-2BF8-4E1E-B199-5B2B0112ED46}"/>
              </a:ext>
            </a:extLst>
          </p:cNvPr>
          <p:cNvSpPr txBox="1"/>
          <p:nvPr/>
        </p:nvSpPr>
        <p:spPr>
          <a:xfrm>
            <a:off x="9066934" y="5433225"/>
            <a:ext cx="2845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총 테이블 </a:t>
            </a:r>
            <a:r>
              <a:rPr lang="en-US" altLang="ko-KR" sz="32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: 22</a:t>
            </a:r>
            <a:r>
              <a:rPr lang="ko-KR" altLang="en-US" sz="32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53469648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CA0BC96-EEFA-45D6-97CC-8E2065B8E6CB}"/>
              </a:ext>
            </a:extLst>
          </p:cNvPr>
          <p:cNvSpPr/>
          <p:nvPr/>
        </p:nvSpPr>
        <p:spPr>
          <a:xfrm>
            <a:off x="0" y="2169900"/>
            <a:ext cx="12192000" cy="3064332"/>
          </a:xfrm>
          <a:prstGeom prst="rect">
            <a:avLst/>
          </a:prstGeom>
          <a:solidFill>
            <a:srgbClr val="FDD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2DD8E-0D5A-4915-B142-CC0966C980E8}"/>
              </a:ext>
            </a:extLst>
          </p:cNvPr>
          <p:cNvSpPr txBox="1"/>
          <p:nvPr/>
        </p:nvSpPr>
        <p:spPr>
          <a:xfrm>
            <a:off x="3495041" y="667466"/>
            <a:ext cx="5201918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altLang="ko-KR" sz="7200" b="1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5</a:t>
            </a: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벤치마킹 </a:t>
            </a:r>
            <a:r>
              <a:rPr lang="ko-KR" altLang="en-US" sz="3200" b="1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사이트</a:t>
            </a:r>
            <a:endParaRPr lang="ko-KR" altLang="en-US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CA6B60-BD60-4FEC-AE80-90B2DEDEE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134" y="-570808"/>
            <a:ext cx="1903020" cy="190302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37EBF4-980D-4B62-9E24-401252F3D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r="6968"/>
          <a:stretch/>
        </p:blipFill>
        <p:spPr bwMode="auto">
          <a:xfrm>
            <a:off x="8092440" y="2378627"/>
            <a:ext cx="4099560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8413A5-B66B-4F79-9B3F-B778C51E0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3"/>
          <a:stretch/>
        </p:blipFill>
        <p:spPr bwMode="auto">
          <a:xfrm>
            <a:off x="0" y="2378626"/>
            <a:ext cx="4099560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6CD1AA-206C-4A04-BD2A-A6E4ADDDB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105" y="2378626"/>
            <a:ext cx="3571790" cy="26060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0DDE05-F55A-438B-AB35-38E68E83BC26}"/>
              </a:ext>
            </a:extLst>
          </p:cNvPr>
          <p:cNvSpPr/>
          <p:nvPr/>
        </p:nvSpPr>
        <p:spPr>
          <a:xfrm>
            <a:off x="1802130" y="4688101"/>
            <a:ext cx="495300" cy="593130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ACC128-C0A1-4CAA-A094-5D4DC3DFD35D}"/>
              </a:ext>
            </a:extLst>
          </p:cNvPr>
          <p:cNvSpPr/>
          <p:nvPr/>
        </p:nvSpPr>
        <p:spPr>
          <a:xfrm>
            <a:off x="5848350" y="4688101"/>
            <a:ext cx="495300" cy="593130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ADFF7F-53B7-4998-85E2-9E3990ADEAE3}"/>
              </a:ext>
            </a:extLst>
          </p:cNvPr>
          <p:cNvSpPr/>
          <p:nvPr/>
        </p:nvSpPr>
        <p:spPr>
          <a:xfrm>
            <a:off x="9894570" y="4688101"/>
            <a:ext cx="495300" cy="593130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B5C1B-92E3-4791-9104-603D6AD211D8}"/>
              </a:ext>
            </a:extLst>
          </p:cNvPr>
          <p:cNvSpPr txBox="1"/>
          <p:nvPr/>
        </p:nvSpPr>
        <p:spPr>
          <a:xfrm>
            <a:off x="1292199" y="5413484"/>
            <a:ext cx="1515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YES24</a:t>
            </a: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도서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관련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C34F49-DB0F-481E-B538-1AF2429CA9AC}"/>
              </a:ext>
            </a:extLst>
          </p:cNvPr>
          <p:cNvSpPr txBox="1"/>
          <p:nvPr/>
        </p:nvSpPr>
        <p:spPr>
          <a:xfrm>
            <a:off x="4920038" y="5413484"/>
            <a:ext cx="2351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밀리의 서재</a:t>
            </a:r>
            <a:endParaRPr lang="en-US" altLang="ko-KR" sz="36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나만의 서재 관련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B4B504-E31B-4019-8B40-6F744EBDFA8D}"/>
              </a:ext>
            </a:extLst>
          </p:cNvPr>
          <p:cNvSpPr txBox="1"/>
          <p:nvPr/>
        </p:nvSpPr>
        <p:spPr>
          <a:xfrm>
            <a:off x="9153296" y="5413484"/>
            <a:ext cx="1977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MeetUp</a:t>
            </a:r>
            <a:endParaRPr lang="en-US" altLang="ko-KR" sz="36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커뮤니티 관련 기능</a:t>
            </a:r>
          </a:p>
        </p:txBody>
      </p:sp>
    </p:spTree>
    <p:extLst>
      <p:ext uri="{BB962C8B-B14F-4D97-AF65-F5344CB8AC3E}">
        <p14:creationId xmlns:p14="http://schemas.microsoft.com/office/powerpoint/2010/main" val="198310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1E010-D0D0-4206-BACE-F6A147B969F6}"/>
              </a:ext>
            </a:extLst>
          </p:cNvPr>
          <p:cNvSpPr txBox="1"/>
          <p:nvPr/>
        </p:nvSpPr>
        <p:spPr>
          <a:xfrm>
            <a:off x="2407920" y="667466"/>
            <a:ext cx="737616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altLang="ko-KR" sz="7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6</a:t>
            </a: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졸업작품 주요 화면 </a:t>
            </a:r>
            <a:r>
              <a:rPr lang="en-US" altLang="ko-KR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– </a:t>
            </a:r>
            <a:r>
              <a:rPr lang="ko-KR" altLang="en-US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메인 화면</a:t>
            </a:r>
            <a:endParaRPr lang="ko-KR" altLang="en-US" sz="3200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5BFF6-ED15-4A52-A8C0-3BC84F39E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8375AF-5686-48A7-964A-15B1302B1DCB}"/>
              </a:ext>
            </a:extLst>
          </p:cNvPr>
          <p:cNvGrpSpPr/>
          <p:nvPr/>
        </p:nvGrpSpPr>
        <p:grpSpPr>
          <a:xfrm>
            <a:off x="1343357" y="2053328"/>
            <a:ext cx="10737332" cy="4274071"/>
            <a:chOff x="1343357" y="2053328"/>
            <a:chExt cx="10737332" cy="427407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FAE82AA-1DB1-4A24-B830-B524270E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9085" y="2346693"/>
              <a:ext cx="8573829" cy="398070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958F9AD-B23E-486E-BDF9-DF1578511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5878" y="3739891"/>
              <a:ext cx="994811" cy="1043170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8CF98E4-A880-4333-8BB4-B98BBBB8540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0382915" y="4261476"/>
              <a:ext cx="702963" cy="438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B1CF25-EE3C-417F-8148-C02BBCE7699F}"/>
                </a:ext>
              </a:extLst>
            </p:cNvPr>
            <p:cNvSpPr/>
            <p:nvPr/>
          </p:nvSpPr>
          <p:spPr>
            <a:xfrm>
              <a:off x="8907780" y="2314938"/>
              <a:ext cx="1381094" cy="3830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995843-B461-4C53-A5A8-59FFACD542BC}"/>
                </a:ext>
              </a:extLst>
            </p:cNvPr>
            <p:cNvSpPr/>
            <p:nvPr/>
          </p:nvSpPr>
          <p:spPr>
            <a:xfrm>
              <a:off x="4488180" y="2314938"/>
              <a:ext cx="3566160" cy="3830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CBB38A4-DC44-43D3-B77B-FF479B9BBD67}"/>
                </a:ext>
              </a:extLst>
            </p:cNvPr>
            <p:cNvSpPr/>
            <p:nvPr/>
          </p:nvSpPr>
          <p:spPr>
            <a:xfrm>
              <a:off x="1717373" y="2406378"/>
              <a:ext cx="1381094" cy="3830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D107EF-22C3-4DBC-983E-1E3A72FD9A27}"/>
                </a:ext>
              </a:extLst>
            </p:cNvPr>
            <p:cNvSpPr txBox="1"/>
            <p:nvPr/>
          </p:nvSpPr>
          <p:spPr>
            <a:xfrm>
              <a:off x="1343357" y="2144768"/>
              <a:ext cx="5597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홈화면</a:t>
              </a:r>
              <a:endParaRPr lang="ko-KR" altLang="en-US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2E8F51-0C84-4B1C-BEDF-2A88FFF2CB67}"/>
                </a:ext>
              </a:extLst>
            </p:cNvPr>
            <p:cNvSpPr txBox="1"/>
            <p:nvPr/>
          </p:nvSpPr>
          <p:spPr>
            <a:xfrm>
              <a:off x="5991375" y="2053328"/>
              <a:ext cx="5597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메뉴바</a:t>
              </a:r>
              <a:endParaRPr lang="ko-KR" altLang="en-US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1ED39A-0D0B-4494-8AA1-2D8EEC6FA05B}"/>
                </a:ext>
              </a:extLst>
            </p:cNvPr>
            <p:cNvSpPr txBox="1"/>
            <p:nvPr/>
          </p:nvSpPr>
          <p:spPr>
            <a:xfrm>
              <a:off x="9622839" y="2053328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로그인 정보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CF3EBB-5895-4625-A34D-C6C6EB5D1795}"/>
                </a:ext>
              </a:extLst>
            </p:cNvPr>
            <p:cNvSpPr txBox="1"/>
            <p:nvPr/>
          </p:nvSpPr>
          <p:spPr>
            <a:xfrm>
              <a:off x="11240881" y="3483094"/>
              <a:ext cx="6848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사이드바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207211F-A962-40FA-BB01-DDDEF47BBFFE}"/>
              </a:ext>
            </a:extLst>
          </p:cNvPr>
          <p:cNvSpPr txBox="1"/>
          <p:nvPr/>
        </p:nvSpPr>
        <p:spPr>
          <a:xfrm>
            <a:off x="4496045" y="6421577"/>
            <a:ext cx="3199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광고 배너</a:t>
            </a:r>
            <a:r>
              <a:rPr lang="en-US" altLang="ko-KR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, MD </a:t>
            </a:r>
            <a:r>
              <a:rPr lang="ko-KR" altLang="en-US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추천 도서</a:t>
            </a:r>
            <a:r>
              <a:rPr lang="en-US" altLang="ko-KR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, </a:t>
            </a:r>
            <a:r>
              <a:rPr lang="ko-KR" altLang="en-US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추천 커뮤니티</a:t>
            </a:r>
            <a:r>
              <a:rPr lang="en-US" altLang="ko-KR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, </a:t>
            </a:r>
            <a:r>
              <a:rPr lang="ko-KR" altLang="en-US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이 달의 서평</a:t>
            </a:r>
          </a:p>
        </p:txBody>
      </p:sp>
    </p:spTree>
    <p:extLst>
      <p:ext uri="{BB962C8B-B14F-4D97-AF65-F5344CB8AC3E}">
        <p14:creationId xmlns:p14="http://schemas.microsoft.com/office/powerpoint/2010/main" val="183804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7985DD-93CC-42D2-A788-4DB848C7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85" y="2252478"/>
            <a:ext cx="8573830" cy="3980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1E010-D0D0-4206-BACE-F6A147B969F6}"/>
              </a:ext>
            </a:extLst>
          </p:cNvPr>
          <p:cNvSpPr txBox="1"/>
          <p:nvPr/>
        </p:nvSpPr>
        <p:spPr>
          <a:xfrm>
            <a:off x="2407920" y="667466"/>
            <a:ext cx="737616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altLang="ko-KR" sz="7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6</a:t>
            </a: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졸업작품 주요 화면 </a:t>
            </a:r>
            <a:r>
              <a:rPr lang="en-US" altLang="ko-KR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– </a:t>
            </a:r>
            <a:r>
              <a:rPr lang="ko-KR" altLang="en-US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도서 목록</a:t>
            </a:r>
            <a:endParaRPr lang="ko-KR" altLang="en-US" sz="3200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5BFF6-ED15-4A52-A8C0-3BC84F39E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8CF98E4-A880-4333-8BB4-B98BBBB85406}"/>
              </a:ext>
            </a:extLst>
          </p:cNvPr>
          <p:cNvCxnSpPr>
            <a:cxnSpLocks/>
          </p:cNvCxnSpPr>
          <p:nvPr/>
        </p:nvCxnSpPr>
        <p:spPr>
          <a:xfrm flipV="1">
            <a:off x="9204960" y="4251316"/>
            <a:ext cx="1880918" cy="7783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B1CF25-EE3C-417F-8148-C02BBCE7699F}"/>
              </a:ext>
            </a:extLst>
          </p:cNvPr>
          <p:cNvSpPr/>
          <p:nvPr/>
        </p:nvSpPr>
        <p:spPr>
          <a:xfrm>
            <a:off x="8907780" y="2314938"/>
            <a:ext cx="1381094" cy="383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995843-B461-4C53-A5A8-59FFACD542BC}"/>
              </a:ext>
            </a:extLst>
          </p:cNvPr>
          <p:cNvSpPr/>
          <p:nvPr/>
        </p:nvSpPr>
        <p:spPr>
          <a:xfrm>
            <a:off x="4488180" y="2314938"/>
            <a:ext cx="3566160" cy="383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BB38A4-DC44-43D3-B77B-FF479B9BBD67}"/>
              </a:ext>
            </a:extLst>
          </p:cNvPr>
          <p:cNvSpPr/>
          <p:nvPr/>
        </p:nvSpPr>
        <p:spPr>
          <a:xfrm>
            <a:off x="1717373" y="2406378"/>
            <a:ext cx="1381094" cy="383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CF3EBB-5895-4625-A34D-C6C6EB5D1795}"/>
              </a:ext>
            </a:extLst>
          </p:cNvPr>
          <p:cNvSpPr txBox="1"/>
          <p:nvPr/>
        </p:nvSpPr>
        <p:spPr>
          <a:xfrm>
            <a:off x="11074800" y="412051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검색창</a:t>
            </a:r>
            <a:endParaRPr lang="ko-KR" altLang="en-US" sz="11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07211F-A962-40FA-BB01-DDDEF47BBFFE}"/>
              </a:ext>
            </a:extLst>
          </p:cNvPr>
          <p:cNvSpPr txBox="1"/>
          <p:nvPr/>
        </p:nvSpPr>
        <p:spPr>
          <a:xfrm>
            <a:off x="5091564" y="6102379"/>
            <a:ext cx="2008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MD</a:t>
            </a:r>
            <a:r>
              <a:rPr lang="ko-KR" altLang="en-US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추천 도서 </a:t>
            </a:r>
            <a:r>
              <a:rPr lang="en-US" altLang="ko-KR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/ </a:t>
            </a:r>
            <a:r>
              <a:rPr lang="ko-KR" altLang="en-US" sz="11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이달의 신간 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3C2720-6E68-40D1-B49D-1F94C4463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27" y="4771960"/>
            <a:ext cx="6751121" cy="178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1E010-D0D0-4206-BACE-F6A147B969F6}"/>
              </a:ext>
            </a:extLst>
          </p:cNvPr>
          <p:cNvSpPr txBox="1"/>
          <p:nvPr/>
        </p:nvSpPr>
        <p:spPr>
          <a:xfrm>
            <a:off x="2407920" y="667466"/>
            <a:ext cx="737616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altLang="ko-KR" sz="7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6</a:t>
            </a: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졸업작품 주요 화면 </a:t>
            </a:r>
            <a:r>
              <a:rPr lang="en-US" altLang="ko-KR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– </a:t>
            </a:r>
            <a:r>
              <a:rPr lang="ko-KR" altLang="en-US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구독 </a:t>
            </a:r>
            <a:r>
              <a:rPr lang="en-US" altLang="ko-KR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/ </a:t>
            </a:r>
            <a:r>
              <a:rPr lang="ko-KR" altLang="en-US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장바구니</a:t>
            </a:r>
            <a:endParaRPr lang="ko-KR" altLang="en-US" sz="3200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5BFF6-ED15-4A52-A8C0-3BC84F39E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207211F-A962-40FA-BB01-DDDEF47BBFFE}"/>
              </a:ext>
            </a:extLst>
          </p:cNvPr>
          <p:cNvSpPr txBox="1"/>
          <p:nvPr/>
        </p:nvSpPr>
        <p:spPr>
          <a:xfrm>
            <a:off x="4476325" y="6213917"/>
            <a:ext cx="3239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구독</a:t>
            </a:r>
            <a:r>
              <a:rPr lang="en-US" altLang="ko-KR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– </a:t>
            </a:r>
            <a:r>
              <a:rPr lang="en-US" altLang="ko-KR" sz="1600" dirty="0" err="1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KakaoPay</a:t>
            </a:r>
            <a:r>
              <a:rPr lang="en-US" altLang="ko-KR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정기결제 </a:t>
            </a:r>
            <a:r>
              <a:rPr lang="en-US" altLang="ko-KR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API </a:t>
            </a:r>
            <a:r>
              <a:rPr lang="ko-KR" altLang="en-US" sz="16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1C29FA-3EA6-4856-A34A-491B0158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2" y="2463455"/>
            <a:ext cx="2270260" cy="3647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4C6AC0-68B7-4B27-95AC-8A18B9D1F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429" y="2778251"/>
            <a:ext cx="2389659" cy="3017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092AAB-E2BA-489F-81AF-137EBF906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491"/>
          <a:stretch/>
        </p:blipFill>
        <p:spPr>
          <a:xfrm>
            <a:off x="9784080" y="2778250"/>
            <a:ext cx="2345520" cy="3017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7B0C2E-092B-48BA-90DA-33F73CD0A9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91" t="26815" r="10921" b="14963"/>
          <a:stretch/>
        </p:blipFill>
        <p:spPr>
          <a:xfrm>
            <a:off x="5223613" y="2778250"/>
            <a:ext cx="2142442" cy="30178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6C88EA-54A0-44CD-85B2-BC9877D275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91" r="256" b="4406"/>
          <a:stretch/>
        </p:blipFill>
        <p:spPr>
          <a:xfrm>
            <a:off x="7641357" y="2318851"/>
            <a:ext cx="1867421" cy="36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9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1E010-D0D0-4206-BACE-F6A147B969F6}"/>
              </a:ext>
            </a:extLst>
          </p:cNvPr>
          <p:cNvSpPr txBox="1"/>
          <p:nvPr/>
        </p:nvSpPr>
        <p:spPr>
          <a:xfrm>
            <a:off x="2407920" y="667466"/>
            <a:ext cx="737616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altLang="ko-KR" sz="7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6</a:t>
            </a: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졸업작품 주요 화면 </a:t>
            </a:r>
            <a:r>
              <a:rPr lang="en-US" altLang="ko-KR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– </a:t>
            </a:r>
            <a:r>
              <a:rPr lang="ko-KR" altLang="en-US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구독 </a:t>
            </a:r>
            <a:r>
              <a:rPr lang="en-US" altLang="ko-KR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/ </a:t>
            </a:r>
            <a:r>
              <a:rPr lang="ko-KR" altLang="en-US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장바구니</a:t>
            </a:r>
            <a:endParaRPr lang="ko-KR" altLang="en-US" sz="3200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5BFF6-ED15-4A52-A8C0-3BC84F39E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DB2B76-6DB1-4149-AFEE-27200DDE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52" y="2214811"/>
            <a:ext cx="8104094" cy="377519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34CD98-DFB2-4AD0-BDD0-3DDE48F0DF9A}"/>
              </a:ext>
            </a:extLst>
          </p:cNvPr>
          <p:cNvGrpSpPr/>
          <p:nvPr/>
        </p:nvGrpSpPr>
        <p:grpSpPr>
          <a:xfrm>
            <a:off x="2501151" y="2128375"/>
            <a:ext cx="8632732" cy="3948069"/>
            <a:chOff x="2501151" y="2128375"/>
            <a:chExt cx="8632732" cy="394806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32B71AC-E5FC-46B8-B131-D680FD00F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50" r="11466"/>
            <a:stretch/>
          </p:blipFill>
          <p:spPr>
            <a:xfrm>
              <a:off x="2501151" y="2128375"/>
              <a:ext cx="7189695" cy="39480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19A349C-A2B2-48BF-B722-18867FCF2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47808" y="4785192"/>
              <a:ext cx="2886075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00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1E010-D0D0-4206-BACE-F6A147B969F6}"/>
              </a:ext>
            </a:extLst>
          </p:cNvPr>
          <p:cNvSpPr txBox="1"/>
          <p:nvPr/>
        </p:nvSpPr>
        <p:spPr>
          <a:xfrm>
            <a:off x="2407920" y="667466"/>
            <a:ext cx="737616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altLang="ko-KR" sz="7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6</a:t>
            </a: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졸업작품 주요 화면 </a:t>
            </a:r>
            <a:r>
              <a:rPr lang="en-US" altLang="ko-KR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– </a:t>
            </a:r>
            <a:r>
              <a:rPr lang="ko-KR" altLang="en-US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나만의 서재</a:t>
            </a:r>
            <a:endParaRPr lang="ko-KR" altLang="en-US" sz="3200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5BFF6-ED15-4A52-A8C0-3BC84F39E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E9FB08-735F-4C48-A46D-8885A788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65" y="2232211"/>
            <a:ext cx="8384069" cy="389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6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1E010-D0D0-4206-BACE-F6A147B969F6}"/>
              </a:ext>
            </a:extLst>
          </p:cNvPr>
          <p:cNvSpPr txBox="1"/>
          <p:nvPr/>
        </p:nvSpPr>
        <p:spPr>
          <a:xfrm>
            <a:off x="2407920" y="667466"/>
            <a:ext cx="737616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altLang="ko-KR" sz="7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6</a:t>
            </a: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졸업작품 주요 화면 </a:t>
            </a:r>
            <a:r>
              <a:rPr lang="en-US" altLang="ko-KR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– </a:t>
            </a:r>
            <a:r>
              <a:rPr lang="ko-KR" altLang="en-US" sz="3200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커뮤니티</a:t>
            </a:r>
            <a:endParaRPr lang="ko-KR" altLang="en-US" sz="3200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5BFF6-ED15-4A52-A8C0-3BC84F39E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pic>
        <p:nvPicPr>
          <p:cNvPr id="7" name="image5.png">
            <a:extLst>
              <a:ext uri="{FF2B5EF4-FFF2-40B4-BE49-F238E27FC236}">
                <a16:creationId xmlns:a16="http://schemas.microsoft.com/office/drawing/2014/main" id="{991B1A6F-A0C0-4FFC-9ABA-8DF13A9B56F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29341" y="2491659"/>
            <a:ext cx="3328670" cy="3698875"/>
          </a:xfrm>
          <a:prstGeom prst="rect">
            <a:avLst/>
          </a:prstGeom>
          <a:ln/>
        </p:spPr>
      </p:pic>
      <p:pic>
        <p:nvPicPr>
          <p:cNvPr id="9" name="image6.png">
            <a:extLst>
              <a:ext uri="{FF2B5EF4-FFF2-40B4-BE49-F238E27FC236}">
                <a16:creationId xmlns:a16="http://schemas.microsoft.com/office/drawing/2014/main" id="{0278EBBC-C76D-4246-AF12-31B1E22F998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096000" y="3177915"/>
            <a:ext cx="4996971" cy="30126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68183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546AF7-794B-4FE5-9732-2A7C80BA0053}"/>
              </a:ext>
            </a:extLst>
          </p:cNvPr>
          <p:cNvGrpSpPr/>
          <p:nvPr/>
        </p:nvGrpSpPr>
        <p:grpSpPr>
          <a:xfrm>
            <a:off x="6323638" y="1880532"/>
            <a:ext cx="5868365" cy="4565988"/>
            <a:chOff x="6323635" y="1880532"/>
            <a:chExt cx="5868365" cy="424247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D168916-8AAF-4FF5-B065-1639F6170F4B}"/>
                </a:ext>
              </a:extLst>
            </p:cNvPr>
            <p:cNvSpPr/>
            <p:nvPr/>
          </p:nvSpPr>
          <p:spPr>
            <a:xfrm>
              <a:off x="6323635" y="1880532"/>
              <a:ext cx="5868365" cy="4242475"/>
            </a:xfrm>
            <a:prstGeom prst="rect">
              <a:avLst/>
            </a:prstGeom>
            <a:solidFill>
              <a:srgbClr val="FDD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F6FE51-D835-4EFF-ACB3-050B50BA5C4B}"/>
                </a:ext>
              </a:extLst>
            </p:cNvPr>
            <p:cNvSpPr/>
            <p:nvPr/>
          </p:nvSpPr>
          <p:spPr>
            <a:xfrm>
              <a:off x="6479716" y="2712110"/>
              <a:ext cx="5556208" cy="328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4C9E3F8-114E-442B-A626-C7CAAC844510}"/>
              </a:ext>
            </a:extLst>
          </p:cNvPr>
          <p:cNvGrpSpPr/>
          <p:nvPr/>
        </p:nvGrpSpPr>
        <p:grpSpPr>
          <a:xfrm>
            <a:off x="-1" y="1880532"/>
            <a:ext cx="5868365" cy="4565988"/>
            <a:chOff x="-1" y="1880532"/>
            <a:chExt cx="5868365" cy="42424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2612789-0DBE-4097-A9BF-EDD412036209}"/>
                </a:ext>
              </a:extLst>
            </p:cNvPr>
            <p:cNvSpPr/>
            <p:nvPr/>
          </p:nvSpPr>
          <p:spPr>
            <a:xfrm>
              <a:off x="-1" y="1880532"/>
              <a:ext cx="5868365" cy="4242475"/>
            </a:xfrm>
            <a:prstGeom prst="rect">
              <a:avLst/>
            </a:prstGeom>
            <a:solidFill>
              <a:srgbClr val="FDD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3E601F-1335-41EE-8054-A90BF87325DA}"/>
                </a:ext>
              </a:extLst>
            </p:cNvPr>
            <p:cNvSpPr/>
            <p:nvPr/>
          </p:nvSpPr>
          <p:spPr>
            <a:xfrm>
              <a:off x="156076" y="2706162"/>
              <a:ext cx="5556208" cy="328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8EDA93-F525-4B49-9926-7B55D86F2201}"/>
              </a:ext>
            </a:extLst>
          </p:cNvPr>
          <p:cNvGrpSpPr/>
          <p:nvPr/>
        </p:nvGrpSpPr>
        <p:grpSpPr>
          <a:xfrm>
            <a:off x="537293" y="870711"/>
            <a:ext cx="11117414" cy="2019642"/>
            <a:chOff x="537293" y="1270150"/>
            <a:chExt cx="11117414" cy="201964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5F69B49-4273-4786-901C-2646F5C87E36}"/>
                </a:ext>
              </a:extLst>
            </p:cNvPr>
            <p:cNvSpPr/>
            <p:nvPr/>
          </p:nvSpPr>
          <p:spPr>
            <a:xfrm>
              <a:off x="725311" y="1539432"/>
              <a:ext cx="1620456" cy="1620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816038-3F9B-4717-8B84-492B41BE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93" y="1270150"/>
              <a:ext cx="2019642" cy="2019642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D3DBC4E-86C8-4791-81D1-EC10DBFE0D90}"/>
                </a:ext>
              </a:extLst>
            </p:cNvPr>
            <p:cNvSpPr/>
            <p:nvPr/>
          </p:nvSpPr>
          <p:spPr>
            <a:xfrm>
              <a:off x="9834658" y="1539432"/>
              <a:ext cx="1620456" cy="1620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101F1A3-6B52-4A22-85FB-ED59059D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065" y="1270150"/>
              <a:ext cx="2019642" cy="201964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F0E2671-DA29-4580-ACDA-51D4C0D3125E}"/>
              </a:ext>
            </a:extLst>
          </p:cNvPr>
          <p:cNvSpPr txBox="1"/>
          <p:nvPr/>
        </p:nvSpPr>
        <p:spPr>
          <a:xfrm>
            <a:off x="397591" y="3195019"/>
            <a:ext cx="506294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 하면서 사이트를 처음부터 끝까지 만들어 낸다는 게 쉽지 않다는 것을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깨달았습니다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강사님과 같이 할 때 이해하고 넘어갔다고 생각했던 부분들을 혼자 하려다 보니 생각보다 어려웠어요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기술자문으로 팀원들의 코드를 살펴볼 때 나 스스로도 온전히 이해하지 못했구나 느낄 때가 많았는데 같이 고민하고 해결하면서 많이 배우게 되었습니다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돌이켜보면 더 열심히 해서 팀을 위해 더 많은 기여를 할 걸 아쉬운 점도 있지만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조장 및 팀원들과 함께 일구어 낸 작업물을 보니 뿌듯합니다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경험을 바탕으로 다음에 더 잘해낼 수 있을 것이라고 생각합니다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05CFF-BB37-4CDF-9C90-06A71178E66B}"/>
              </a:ext>
            </a:extLst>
          </p:cNvPr>
          <p:cNvSpPr txBox="1"/>
          <p:nvPr/>
        </p:nvSpPr>
        <p:spPr>
          <a:xfrm>
            <a:off x="5219020" y="-56515"/>
            <a:ext cx="215155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”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ADAAFC-E4AE-4CFE-99D6-6A40B89A6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844D84-A18F-4B45-B1ED-7F77C630D67B}"/>
              </a:ext>
            </a:extLst>
          </p:cNvPr>
          <p:cNvSpPr txBox="1"/>
          <p:nvPr/>
        </p:nvSpPr>
        <p:spPr>
          <a:xfrm>
            <a:off x="2345767" y="151120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기술자문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DA0313-9DA5-4740-BCFE-18CADF525C1F}"/>
              </a:ext>
            </a:extLst>
          </p:cNvPr>
          <p:cNvSpPr txBox="1"/>
          <p:nvPr/>
        </p:nvSpPr>
        <p:spPr>
          <a:xfrm>
            <a:off x="2345767" y="1996228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강한이</a:t>
            </a:r>
            <a:endParaRPr lang="ko-KR" altLang="en-US" sz="40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23C64D-B33E-4783-A316-AFE6CD9C46AB}"/>
              </a:ext>
            </a:extLst>
          </p:cNvPr>
          <p:cNvSpPr txBox="1"/>
          <p:nvPr/>
        </p:nvSpPr>
        <p:spPr>
          <a:xfrm>
            <a:off x="6731466" y="2936610"/>
            <a:ext cx="506294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길기도 길었던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개월의 시간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조별 과제를 시작하면서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인생 가장 빠른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개월을 보내고 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강사님과 같이 차근차근 배웠던 것들이 잊힌 것일까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처음에는 많이 서투르고 어려웠지만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팀원들과 직접 소통해가고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조장 형님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팀원분들의 따스한 도움으로 어려울 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하나씩 천천히 잘 알려주셔서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나름 어렵지 않게 과제를 해 나온 것 같습니다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맡았던 기능을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구현하다보니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생각보다 많이 지체되어버려서 제가 이루고자 한 것을 이루었는지 의문이 들었던 순간도 있었지만 완벽하지는 않았어도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직접 하나하나 코드를 입력하고 구현하고 보니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지금까지의 시간이 그냥 지나간 것은 아니라는 것을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다시 돌아보니 처음보다는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어제보다는 조금 나아진 저를 알아가는 시간이지 않았나 알게 되었습니다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어느덧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월이 지나 내년을 준비해야 할 시기가 왔습니다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 남지 않았지만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남은 시간 동안 다들 마무리 잘 해보겠습니다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많이 부족하지만 함께 해 준 팀원분들 감사드립니다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57B00E-887E-4541-B28B-8831F217E580}"/>
              </a:ext>
            </a:extLst>
          </p:cNvPr>
          <p:cNvSpPr txBox="1"/>
          <p:nvPr/>
        </p:nvSpPr>
        <p:spPr>
          <a:xfrm>
            <a:off x="8810019" y="151120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기술자문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977FA1-0334-40CA-B2B4-F334BE471D10}"/>
              </a:ext>
            </a:extLst>
          </p:cNvPr>
          <p:cNvSpPr txBox="1"/>
          <p:nvPr/>
        </p:nvSpPr>
        <p:spPr>
          <a:xfrm>
            <a:off x="8290999" y="1996228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김성훈</a:t>
            </a:r>
          </a:p>
        </p:txBody>
      </p:sp>
    </p:spTree>
    <p:extLst>
      <p:ext uri="{BB962C8B-B14F-4D97-AF65-F5344CB8AC3E}">
        <p14:creationId xmlns:p14="http://schemas.microsoft.com/office/powerpoint/2010/main" val="114820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8EC7C7B-3F24-4735-BC05-725CEE36D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7" r="13102" b="9414"/>
          <a:stretch/>
        </p:blipFill>
        <p:spPr>
          <a:xfrm rot="10800000">
            <a:off x="-3" y="-2"/>
            <a:ext cx="12191999" cy="69012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F731FF-8D51-4B19-ABFE-9ED9735AB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4" y="-5"/>
            <a:ext cx="6138970" cy="69012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21831A7-195A-0F3C-8654-7FC82B4F6B57}"/>
              </a:ext>
            </a:extLst>
          </p:cNvPr>
          <p:cNvSpPr/>
          <p:nvPr/>
        </p:nvSpPr>
        <p:spPr>
          <a:xfrm>
            <a:off x="0" y="43286"/>
            <a:ext cx="5195118" cy="7663284"/>
          </a:xfrm>
          <a:prstGeom prst="rect">
            <a:avLst/>
          </a:prstGeom>
          <a:noFill/>
          <a:ln w="381000" cap="flat" cmpd="sng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E1968-D661-95B1-1675-5252910BA999}"/>
              </a:ext>
            </a:extLst>
          </p:cNvPr>
          <p:cNvSpPr/>
          <p:nvPr/>
        </p:nvSpPr>
        <p:spPr>
          <a:xfrm>
            <a:off x="6095999" y="0"/>
            <a:ext cx="6095999" cy="690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F50A53-BD97-09AC-D409-A4E8AC26D5CC}"/>
              </a:ext>
            </a:extLst>
          </p:cNvPr>
          <p:cNvSpPr/>
          <p:nvPr/>
        </p:nvSpPr>
        <p:spPr>
          <a:xfrm>
            <a:off x="11696700" y="2231349"/>
            <a:ext cx="495300" cy="2395301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DBE20B-2F81-4DAE-8CEF-8C2B9162B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96499D-382C-4EB6-B4A3-E291260823F6}"/>
              </a:ext>
            </a:extLst>
          </p:cNvPr>
          <p:cNvSpPr/>
          <p:nvPr/>
        </p:nvSpPr>
        <p:spPr>
          <a:xfrm>
            <a:off x="670939" y="589281"/>
            <a:ext cx="5378400" cy="61163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4D03F7-C04E-43F3-A43C-E4B0646889FC}"/>
              </a:ext>
            </a:extLst>
          </p:cNvPr>
          <p:cNvGrpSpPr/>
          <p:nvPr/>
        </p:nvGrpSpPr>
        <p:grpSpPr>
          <a:xfrm>
            <a:off x="4194857" y="2724151"/>
            <a:ext cx="5936835" cy="1409698"/>
            <a:chOff x="3497579" y="2724151"/>
            <a:chExt cx="5936835" cy="140969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A0F72D-90AD-EC27-598C-191B84B4A110}"/>
                </a:ext>
              </a:extLst>
            </p:cNvPr>
            <p:cNvSpPr/>
            <p:nvPr/>
          </p:nvSpPr>
          <p:spPr>
            <a:xfrm>
              <a:off x="3497579" y="2724151"/>
              <a:ext cx="5936835" cy="1409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1D06CB-A20D-81E1-2934-96F41B34B1E2}"/>
                </a:ext>
              </a:extLst>
            </p:cNvPr>
            <p:cNvSpPr txBox="1"/>
            <p:nvPr/>
          </p:nvSpPr>
          <p:spPr>
            <a:xfrm>
              <a:off x="4247863" y="2850476"/>
              <a:ext cx="157447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dirty="0">
                  <a:latin typeface="나눔바른고딕 옛한글" panose="020B0603020101020101" pitchFamily="50" charset="-127"/>
                  <a:ea typeface="나눔바른고딕 옛한글" panose="020B0603020101020101" pitchFamily="50" charset="-127"/>
                </a:rPr>
                <a:t>목 차</a:t>
              </a:r>
              <a:endParaRPr lang="en-US" altLang="ko-KR" sz="54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endParaRPr>
            </a:p>
            <a:p>
              <a:pPr algn="r"/>
              <a:r>
                <a:rPr lang="en-US" altLang="ko-KR" dirty="0">
                  <a:solidFill>
                    <a:srgbClr val="57606A"/>
                  </a:solidFill>
                  <a:latin typeface="Bahnschrift" panose="020B0502040204020203" pitchFamily="34" charset="0"/>
                  <a:ea typeface="나눔바른고딕 옛한글" panose="020B0603020101020101" pitchFamily="50" charset="-127"/>
                </a:rPr>
                <a:t>CONTENT</a:t>
              </a:r>
              <a:endParaRPr lang="ko-KR" altLang="en-US" dirty="0">
                <a:latin typeface="Bahnschrift" panose="020B0502040204020203" pitchFamily="34" charset="0"/>
                <a:ea typeface="나눔바른고딕 옛한글" panose="020B060302010102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8D626F-5D2C-533D-EE8F-E1D70D2AE0EE}"/>
              </a:ext>
            </a:extLst>
          </p:cNvPr>
          <p:cNvSpPr txBox="1"/>
          <p:nvPr/>
        </p:nvSpPr>
        <p:spPr>
          <a:xfrm>
            <a:off x="7108144" y="942259"/>
            <a:ext cx="272222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20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1.</a:t>
            </a:r>
            <a:r>
              <a:rPr lang="en-US" altLang="ko-KR" sz="2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졸업작품 소개 및 주제</a:t>
            </a:r>
            <a:endParaRPr lang="en-US" altLang="ko-KR" sz="8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20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2.</a:t>
            </a:r>
            <a:r>
              <a:rPr lang="en-US" altLang="ko-KR" sz="2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팀원 구성 및 개인별 업무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20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3.</a:t>
            </a:r>
            <a:r>
              <a:rPr lang="en-US" altLang="ko-KR" sz="2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개발 환경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20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4.</a:t>
            </a:r>
            <a:r>
              <a:rPr lang="en-US" altLang="ko-KR" sz="2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개발 일정</a:t>
            </a:r>
            <a:endParaRPr lang="en-US" altLang="ko-KR" sz="20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20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5.</a:t>
            </a:r>
            <a:r>
              <a:rPr lang="en-US" altLang="ko-KR" sz="2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벤치마킹 사이트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20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6.</a:t>
            </a:r>
            <a:r>
              <a:rPr lang="en-US" altLang="ko-KR" sz="2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졸업작품 주요 화면</a:t>
            </a:r>
            <a:endParaRPr lang="en-US" altLang="ko-KR" sz="20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20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7.</a:t>
            </a:r>
            <a:r>
              <a:rPr lang="en-US" altLang="ko-KR" sz="2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개인별 소감 및 </a:t>
            </a:r>
            <a:r>
              <a:rPr lang="ko-KR" altLang="en-US" dirty="0" err="1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느낀점</a:t>
            </a:r>
            <a:endParaRPr lang="en-US" altLang="ko-KR" sz="20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20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8.</a:t>
            </a:r>
            <a:r>
              <a:rPr lang="en-US" altLang="ko-KR" sz="2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졸업 프로젝트 주제 총평</a:t>
            </a:r>
            <a:endParaRPr lang="en-US" altLang="ko-KR" sz="20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>
              <a:lnSpc>
                <a:spcPct val="180000"/>
              </a:lnSpc>
            </a:pPr>
            <a:r>
              <a:rPr lang="en-US" altLang="ko-KR" sz="2000" b="1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9.</a:t>
            </a:r>
            <a:r>
              <a:rPr lang="en-US" altLang="ko-KR" sz="2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Q&amp;A</a:t>
            </a:r>
            <a:endParaRPr lang="en-US" altLang="ko-KR" sz="20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26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1FDF3E57-33D1-4400-A73F-A376FD49EFD8}"/>
              </a:ext>
            </a:extLst>
          </p:cNvPr>
          <p:cNvGrpSpPr/>
          <p:nvPr/>
        </p:nvGrpSpPr>
        <p:grpSpPr>
          <a:xfrm>
            <a:off x="-1" y="1880532"/>
            <a:ext cx="5868365" cy="4565988"/>
            <a:chOff x="-1" y="1880532"/>
            <a:chExt cx="5868365" cy="424247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441EE85-3368-47FE-8A39-8B09BB87536B}"/>
                </a:ext>
              </a:extLst>
            </p:cNvPr>
            <p:cNvSpPr/>
            <p:nvPr/>
          </p:nvSpPr>
          <p:spPr>
            <a:xfrm>
              <a:off x="-1" y="1880532"/>
              <a:ext cx="5868365" cy="4242475"/>
            </a:xfrm>
            <a:prstGeom prst="rect">
              <a:avLst/>
            </a:prstGeom>
            <a:solidFill>
              <a:srgbClr val="FDD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1000D9-0E37-4E63-B496-A6D2B3D31594}"/>
                </a:ext>
              </a:extLst>
            </p:cNvPr>
            <p:cNvSpPr/>
            <p:nvPr/>
          </p:nvSpPr>
          <p:spPr>
            <a:xfrm>
              <a:off x="156076" y="2706162"/>
              <a:ext cx="5556208" cy="328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5241F8-E22D-43AA-A61F-DBCC149B2389}"/>
              </a:ext>
            </a:extLst>
          </p:cNvPr>
          <p:cNvSpPr txBox="1"/>
          <p:nvPr/>
        </p:nvSpPr>
        <p:spPr>
          <a:xfrm>
            <a:off x="5219020" y="-56515"/>
            <a:ext cx="215155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”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E77DEA-64F1-429E-9906-3EBC8041E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563A552-AF44-45C3-9A3E-E80286A95B2C}"/>
              </a:ext>
            </a:extLst>
          </p:cNvPr>
          <p:cNvGrpSpPr/>
          <p:nvPr/>
        </p:nvGrpSpPr>
        <p:grpSpPr>
          <a:xfrm>
            <a:off x="6323635" y="1880532"/>
            <a:ext cx="5868365" cy="4565988"/>
            <a:chOff x="6323635" y="1880532"/>
            <a:chExt cx="5868365" cy="424247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D168916-8AAF-4FF5-B065-1639F6170F4B}"/>
                </a:ext>
              </a:extLst>
            </p:cNvPr>
            <p:cNvSpPr/>
            <p:nvPr/>
          </p:nvSpPr>
          <p:spPr>
            <a:xfrm>
              <a:off x="6323635" y="1880532"/>
              <a:ext cx="5868365" cy="4242475"/>
            </a:xfrm>
            <a:prstGeom prst="rect">
              <a:avLst/>
            </a:prstGeom>
            <a:solidFill>
              <a:srgbClr val="FDD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4F6168-9F05-4AB7-9F74-E20B5A340560}"/>
                </a:ext>
              </a:extLst>
            </p:cNvPr>
            <p:cNvSpPr/>
            <p:nvPr/>
          </p:nvSpPr>
          <p:spPr>
            <a:xfrm>
              <a:off x="6479719" y="2712110"/>
              <a:ext cx="5556208" cy="328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D1A131-D609-46A2-9808-1DA7882ED978}"/>
              </a:ext>
            </a:extLst>
          </p:cNvPr>
          <p:cNvGrpSpPr/>
          <p:nvPr/>
        </p:nvGrpSpPr>
        <p:grpSpPr>
          <a:xfrm>
            <a:off x="537293" y="870711"/>
            <a:ext cx="11117414" cy="2019642"/>
            <a:chOff x="537293" y="1270150"/>
            <a:chExt cx="11117414" cy="201964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5F69B49-4273-4786-901C-2646F5C87E36}"/>
                </a:ext>
              </a:extLst>
            </p:cNvPr>
            <p:cNvSpPr/>
            <p:nvPr/>
          </p:nvSpPr>
          <p:spPr>
            <a:xfrm>
              <a:off x="725311" y="1539432"/>
              <a:ext cx="1620456" cy="1620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D3DBC4E-86C8-4791-81D1-EC10DBFE0D90}"/>
                </a:ext>
              </a:extLst>
            </p:cNvPr>
            <p:cNvSpPr/>
            <p:nvPr/>
          </p:nvSpPr>
          <p:spPr>
            <a:xfrm>
              <a:off x="9834658" y="1539432"/>
              <a:ext cx="1620456" cy="1620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5B7FC45-40A1-4C90-B8AA-54CA2DD8C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065" y="1270150"/>
              <a:ext cx="2019642" cy="20196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C060A5-BBDA-46D2-BD44-BF52D117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93" y="1270150"/>
              <a:ext cx="2019642" cy="201964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39A5F4-01BB-4573-8836-D40F3BDCACBA}"/>
              </a:ext>
            </a:extLst>
          </p:cNvPr>
          <p:cNvSpPr txBox="1"/>
          <p:nvPr/>
        </p:nvSpPr>
        <p:spPr>
          <a:xfrm>
            <a:off x="2345767" y="15112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67C023-3A6D-46B3-B329-14E12785C2A6}"/>
              </a:ext>
            </a:extLst>
          </p:cNvPr>
          <p:cNvSpPr txBox="1"/>
          <p:nvPr/>
        </p:nvSpPr>
        <p:spPr>
          <a:xfrm>
            <a:off x="2345767" y="1996228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방미연</a:t>
            </a:r>
            <a:endParaRPr lang="ko-KR" altLang="en-US" sz="4000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E01D73-382D-43FB-95B8-91D2ED99F872}"/>
              </a:ext>
            </a:extLst>
          </p:cNvPr>
          <p:cNvSpPr txBox="1"/>
          <p:nvPr/>
        </p:nvSpPr>
        <p:spPr>
          <a:xfrm>
            <a:off x="402708" y="2933409"/>
            <a:ext cx="506294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부족한 저를 여기까지 도와주고 끌어준 팀원들에게 진짜 감사했습니다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사실 자신감이 많이 없는 상태에서 프로젝트를 시작해서 어떻게 해야 할 지 갈피를 못 잡았는데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팀원들 덕분에 자신감도 찾고 선행되었던 공부를 다시 머리에 세긴 느낌이었습니다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제가 구현했던 도서 부분은 상품 리스트와 상품 상세 페이지 그리고 등록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까지 구현되는 페이지였습니다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구현하면서 회원과 비회원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로그인 상태에 따른 구매 경우의 수를 생각하지 못했던 것이 아쉬웠고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쿠키를 이용한 최근 본 도서를 끝까지 완성하지 못 한 게 아쉬웠습니다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이번 프로젝트를 통하여 도서 카테고리를 준비하는 과정에서 필요했던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 구현을 정확히 익힌 것은 저에게 큰 자산이 되었습니다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크롤링에서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애를 많이 먹었었는데 성공 후 뿌듯함은 아직도 저의 자신감의 초석입니다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 지금의 프로젝트에서 멈추지 않고 더 정진하는 개발자가 되도록 노력하겠습니다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1BD25-D4F9-482F-B20D-7D2981488F92}"/>
              </a:ext>
            </a:extLst>
          </p:cNvPr>
          <p:cNvSpPr txBox="1"/>
          <p:nvPr/>
        </p:nvSpPr>
        <p:spPr>
          <a:xfrm>
            <a:off x="6731466" y="2936610"/>
            <a:ext cx="506294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 파이널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프로젝트하면서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그동안 배운 코드들과 개념들을 다시 한번 익히고 복습하면서 나에게 도움이 되고 공부가 되는 프로젝트라고 느꼈다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 각자 생각을 회의를 통해 나누고 모아서 하나의 테이블과 홈페이지를 짜고 그리곤 하나의 홈페이지가 만드는 과정이 정말 신기하고 재밌었다 그리고 조원들끼리 모두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도와주는 모습이 참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인상적이였다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소스취합을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할 수 있는 방식이 신기했다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그렇지만 개인적으로 아쉬움이 많이 남는 프로젝트라고 생각이 들었다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왜냐하면 정말 배울 점이 너무 많았고 정리도 이해도 안되었던 시기에 작업을 하려하니 공부할 게 많았다 그러기에 조원들께 도움을 요청하면서 많이 배웠다 앞으로 나는 이 프로젝트에서 배운 점들을 토대로 현업에서 잘 활용하여 쓸 것이다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E8571-1A8E-48BD-8682-DE9A06996532}"/>
              </a:ext>
            </a:extLst>
          </p:cNvPr>
          <p:cNvSpPr txBox="1"/>
          <p:nvPr/>
        </p:nvSpPr>
        <p:spPr>
          <a:xfrm>
            <a:off x="8810019" y="151120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A80AC7-1BB2-48D8-8880-B3FFCC89EF62}"/>
              </a:ext>
            </a:extLst>
          </p:cNvPr>
          <p:cNvSpPr txBox="1"/>
          <p:nvPr/>
        </p:nvSpPr>
        <p:spPr>
          <a:xfrm>
            <a:off x="8290999" y="1996228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김한주</a:t>
            </a:r>
          </a:p>
        </p:txBody>
      </p:sp>
    </p:spTree>
    <p:extLst>
      <p:ext uri="{BB962C8B-B14F-4D97-AF65-F5344CB8AC3E}">
        <p14:creationId xmlns:p14="http://schemas.microsoft.com/office/powerpoint/2010/main" val="186467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858351-DACA-4633-8854-54A7A83DAEC1}"/>
              </a:ext>
            </a:extLst>
          </p:cNvPr>
          <p:cNvGrpSpPr/>
          <p:nvPr/>
        </p:nvGrpSpPr>
        <p:grpSpPr>
          <a:xfrm>
            <a:off x="-1" y="1880532"/>
            <a:ext cx="12192001" cy="4565988"/>
            <a:chOff x="-1" y="1880532"/>
            <a:chExt cx="5868365" cy="42424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4AEC420-4437-4609-99C4-AE31682200C0}"/>
                </a:ext>
              </a:extLst>
            </p:cNvPr>
            <p:cNvSpPr/>
            <p:nvPr/>
          </p:nvSpPr>
          <p:spPr>
            <a:xfrm>
              <a:off x="-1" y="1880532"/>
              <a:ext cx="5868365" cy="4242475"/>
            </a:xfrm>
            <a:prstGeom prst="rect">
              <a:avLst/>
            </a:prstGeom>
            <a:solidFill>
              <a:srgbClr val="FDD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DFE78A0-5E32-4A91-94B0-570E7F27A37F}"/>
                </a:ext>
              </a:extLst>
            </p:cNvPr>
            <p:cNvSpPr/>
            <p:nvPr/>
          </p:nvSpPr>
          <p:spPr>
            <a:xfrm>
              <a:off x="156076" y="2706162"/>
              <a:ext cx="5556208" cy="328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3B48618-421A-488B-8F08-15072EC1369E}"/>
              </a:ext>
            </a:extLst>
          </p:cNvPr>
          <p:cNvSpPr txBox="1"/>
          <p:nvPr/>
        </p:nvSpPr>
        <p:spPr>
          <a:xfrm>
            <a:off x="5219020" y="-56515"/>
            <a:ext cx="215155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”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AF7963-E523-4A09-96B7-8625B4600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F27222-1030-41CC-9F90-4009693416B5}"/>
              </a:ext>
            </a:extLst>
          </p:cNvPr>
          <p:cNvGrpSpPr/>
          <p:nvPr/>
        </p:nvGrpSpPr>
        <p:grpSpPr>
          <a:xfrm>
            <a:off x="510728" y="870711"/>
            <a:ext cx="2019642" cy="2019642"/>
            <a:chOff x="525718" y="870711"/>
            <a:chExt cx="2019642" cy="201964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5F69B49-4273-4786-901C-2646F5C87E36}"/>
                </a:ext>
              </a:extLst>
            </p:cNvPr>
            <p:cNvSpPr/>
            <p:nvPr/>
          </p:nvSpPr>
          <p:spPr>
            <a:xfrm>
              <a:off x="725311" y="1165725"/>
              <a:ext cx="1620456" cy="1620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A73828-87E2-4A19-987A-ED8E17D21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18" y="870711"/>
              <a:ext cx="2019642" cy="201964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1348D2-F026-451E-AFAC-58ABC6710BB7}"/>
              </a:ext>
            </a:extLst>
          </p:cNvPr>
          <p:cNvSpPr txBox="1"/>
          <p:nvPr/>
        </p:nvSpPr>
        <p:spPr>
          <a:xfrm>
            <a:off x="2345767" y="15112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779C9-20FB-47D4-9E05-957BF13E8219}"/>
              </a:ext>
            </a:extLst>
          </p:cNvPr>
          <p:cNvSpPr txBox="1"/>
          <p:nvPr/>
        </p:nvSpPr>
        <p:spPr>
          <a:xfrm>
            <a:off x="2345767" y="1996228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김경환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5EFAA0-04D9-4099-8FBB-99DF0C0D7425}"/>
              </a:ext>
            </a:extLst>
          </p:cNvPr>
          <p:cNvSpPr txBox="1"/>
          <p:nvPr/>
        </p:nvSpPr>
        <p:spPr>
          <a:xfrm>
            <a:off x="443841" y="3014247"/>
            <a:ext cx="112909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파이널 프로젝트를 진행하는 내내 제 안에는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너 그동안 얼마나 열심히 했어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질문이 끊임없이 던져졌습니다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왜냐하면 파이널 프로젝트의 모든 과정에 충실히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 몫을 다하기 위해서는 그저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프로젝트가 시작되었으니 좀 공부 좀 해볼까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라는 식의 단기간의 노력으론 절대 해결할 수 없는 것들이 넘쳐나기 때문입니다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자기 반성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 더 여유를 갖고 다른 사람들의 작업 상황을 살펴 주기 위해 저의 코드를 한 줄이라도 더 치고 집에 가겠다는 열심과 열정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안에서도 웃음을 잃지 않으려 부단히 노력했던 시간들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문제를 해결하기 위해 강사님과 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선생에게 도움을 요청하며 흘렸던 수많은 삐질 땀들은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개발자 할 수 있겠다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자기 확신으로 돌아왔음을 느낍니다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이 파이널 프로젝트는 참 즐겁고도 속된 말로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빡센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(?)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시간으로 기억될 것 같습니다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처음은 호기심과 흥미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새로운 지식에 대한 탐구욕이 불타 올라 즐겁게 학원을 다녔지만 누군가의 말처럼 결국 남는 것은 사람이라며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인연으로 인해 학원에 오는 길이 참 즐거울 수 있었음을 느낍니다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 과정을 함께한 모든 원생 여러분들과 강사님께 진심으로 감사한 마음을 표현하고 싶습니다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 인연이 어떻게 또 이어질 지 모르니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개월을 함께 한 여러분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어디선가 다시 만나더라도 웃으며 만날 수 있도록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마무리의 시간들도 잘 보낼 수 있길 바랍니다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9997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8D4269-F18E-494C-8FCD-E8E738E54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80" y="199821"/>
            <a:ext cx="1323439" cy="132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8F7D0-6C8A-408C-89BD-54A46EE3A896}"/>
              </a:ext>
            </a:extLst>
          </p:cNvPr>
          <p:cNvSpPr txBox="1"/>
          <p:nvPr/>
        </p:nvSpPr>
        <p:spPr>
          <a:xfrm>
            <a:off x="3495041" y="817366"/>
            <a:ext cx="5201918" cy="126188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50000"/>
              </a:lnSpc>
            </a:pP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50000"/>
              </a:lnSpc>
            </a:pP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총평 </a:t>
            </a:r>
            <a:r>
              <a:rPr lang="en-US" altLang="ko-KR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: </a:t>
            </a: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프로젝트를 마무리하며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DE27BC-47ED-4ED6-8A54-3BED67ACF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393" y="3236491"/>
            <a:ext cx="7295214" cy="194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1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6AE8954-7146-409A-842E-6322BD64B622}"/>
              </a:ext>
            </a:extLst>
          </p:cNvPr>
          <p:cNvGrpSpPr/>
          <p:nvPr/>
        </p:nvGrpSpPr>
        <p:grpSpPr>
          <a:xfrm>
            <a:off x="-1" y="869576"/>
            <a:ext cx="12192001" cy="5576944"/>
            <a:chOff x="-1" y="1880532"/>
            <a:chExt cx="5868365" cy="42424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91EEAE-AEA2-490F-BA68-930D7773C687}"/>
                </a:ext>
              </a:extLst>
            </p:cNvPr>
            <p:cNvSpPr/>
            <p:nvPr/>
          </p:nvSpPr>
          <p:spPr>
            <a:xfrm>
              <a:off x="-1" y="1880532"/>
              <a:ext cx="5868365" cy="4242475"/>
            </a:xfrm>
            <a:prstGeom prst="rect">
              <a:avLst/>
            </a:prstGeom>
            <a:solidFill>
              <a:srgbClr val="FDD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B2A7BF-B3F6-495E-90D9-84A4A9E7B6B7}"/>
                </a:ext>
              </a:extLst>
            </p:cNvPr>
            <p:cNvSpPr/>
            <p:nvPr/>
          </p:nvSpPr>
          <p:spPr>
            <a:xfrm>
              <a:off x="156076" y="2706162"/>
              <a:ext cx="5556208" cy="328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6C5219-73F8-43C2-8872-30D3DFD3638C}"/>
              </a:ext>
            </a:extLst>
          </p:cNvPr>
          <p:cNvSpPr txBox="1"/>
          <p:nvPr/>
        </p:nvSpPr>
        <p:spPr>
          <a:xfrm>
            <a:off x="5219020" y="-56515"/>
            <a:ext cx="215155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”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52DB0-2CB1-4EC0-AD2E-13DF1135510A}"/>
              </a:ext>
            </a:extLst>
          </p:cNvPr>
          <p:cNvSpPr txBox="1"/>
          <p:nvPr/>
        </p:nvSpPr>
        <p:spPr>
          <a:xfrm>
            <a:off x="1004044" y="2020795"/>
            <a:ext cx="101839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웹 사이트의 주제를 선정하는 흐름이 좋았습니다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시대의 많은 사람들의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Needs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는 무엇일까 고민해보는 것도 즐거웠으며 그런 고민을 바탕으로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E-Book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 커뮤니티라는 큰 주제를 선정하여 프로젝트를 진행하는 것이 즐거웠습니다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강사님이 말씀하신 개발 과정에서 스토리를 짜고 스토리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텔링을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이어가는 것에 대한 이해가 생겼습니다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처음 웹 사이트를 기획할 때 구성하고 흐름을 짜고 테이블 시나리오를 작성했지만 이후 진행된 회의를 통해 사이트의 흐름을 변경하게 되었습니다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그래서 초기에 생각했던 테이블 시나리오를 버리고 다시 작성해야 하는 상황이 생겼습니다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게다가 적절한 벤치마킹 사이트를 찾지 못하여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웹어플리케이션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알고리즘을 상상해가면서 테이블 시나리오를 작성하다 보니 촘촘한 서비스의 연결이 덜 이루어지고 곳곳에 빈틈이 생겨 서비스 구현에 어려움을 겪기도 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그렇지만 서비스를 벤치마킹할 수 있는 사이트가 없이 우리의 생각으로 틀에 갇히지 않은 더 폭넓은 아이디어를 공유하고 기능을 구현해 낼 수 있던 부분이 뿌듯합니다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크롤링을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통해 주력 상품인 도서에 대한 데이터를 다양하게 보여줄 수 있어서 좋았지만 설문지가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메인인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사이트이지만 사이트를 테스트하는 기간이 너무나 짧아 다양한 데이터를 입력하고 보여주지 못해 통계의 정확성과 같은 부분들을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뷰단으로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다이나믹하게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보여주지 못했습니다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DBF33-EBB8-47A4-BE48-82D18BE47DC2}"/>
              </a:ext>
            </a:extLst>
          </p:cNvPr>
          <p:cNvSpPr txBox="1"/>
          <p:nvPr/>
        </p:nvSpPr>
        <p:spPr>
          <a:xfrm>
            <a:off x="6742696" y="849996"/>
            <a:ext cx="379887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프로젝트 총평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EF0D98-4545-43EC-BB2F-9BA30E686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50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6AE8954-7146-409A-842E-6322BD64B622}"/>
              </a:ext>
            </a:extLst>
          </p:cNvPr>
          <p:cNvGrpSpPr/>
          <p:nvPr/>
        </p:nvGrpSpPr>
        <p:grpSpPr>
          <a:xfrm>
            <a:off x="0" y="849996"/>
            <a:ext cx="12192001" cy="5576944"/>
            <a:chOff x="-1" y="1880532"/>
            <a:chExt cx="5868365" cy="42424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91EEAE-AEA2-490F-BA68-930D7773C687}"/>
                </a:ext>
              </a:extLst>
            </p:cNvPr>
            <p:cNvSpPr/>
            <p:nvPr/>
          </p:nvSpPr>
          <p:spPr>
            <a:xfrm>
              <a:off x="-1" y="1880532"/>
              <a:ext cx="5868365" cy="4242475"/>
            </a:xfrm>
            <a:prstGeom prst="rect">
              <a:avLst/>
            </a:prstGeom>
            <a:solidFill>
              <a:srgbClr val="FDD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B2A7BF-B3F6-495E-90D9-84A4A9E7B6B7}"/>
                </a:ext>
              </a:extLst>
            </p:cNvPr>
            <p:cNvSpPr/>
            <p:nvPr/>
          </p:nvSpPr>
          <p:spPr>
            <a:xfrm>
              <a:off x="156076" y="2706162"/>
              <a:ext cx="5556208" cy="328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6C5219-73F8-43C2-8872-30D3DFD3638C}"/>
              </a:ext>
            </a:extLst>
          </p:cNvPr>
          <p:cNvSpPr txBox="1"/>
          <p:nvPr/>
        </p:nvSpPr>
        <p:spPr>
          <a:xfrm>
            <a:off x="5219020" y="-56515"/>
            <a:ext cx="215155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”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52DB0-2CB1-4EC0-AD2E-13DF1135510A}"/>
              </a:ext>
            </a:extLst>
          </p:cNvPr>
          <p:cNvSpPr txBox="1"/>
          <p:nvPr/>
        </p:nvSpPr>
        <p:spPr>
          <a:xfrm>
            <a:off x="1004044" y="2238724"/>
            <a:ext cx="101839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실용적인 테이블 설계가 어떤 것인지 많이 고민하게 되었던 과정이었습니다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필요할 거라고 생각했던 칼럼이 사실상 하나도 필요하지 않았던 칼럼이 되어버리고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변수명을 잘 정했다고 생각했는데 오히려 그 변수명이 혼란을 주는 결과를 낳는 것을 보자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설계 단계와 실제 구현 단계의 간극을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현장에서만큼은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아닐지라도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맞딱뜨려볼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수 있는 좋은 기회였다고 생각합니다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이번의 시행착오가 있었기에 다음은 더 현실적이면서도 필요한 테이블 설계를 할 수 있으리라 생각이 됩니다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하지만 히스토리 테이블 구현에 대한 개념 이해를 쌓을 수 있었던 것도 좋았습니다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삭제 되어 버려지는 데이터들도 다시 활용할 수 있는 여지를 두는 것이 좋았습니다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또한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뷰단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구성에 대한 공부를 겸할 수 있는 것도 좋았습니다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부트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스트랩은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누가 봐도 부트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스트랩을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쓴 느낌이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나다보니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그 안에서도 조금 더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한양서재만의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색깔을 보여줄 수 있기 위해 여러 디자인 작업을 겸해서 진행했습니다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또한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패럴랙스나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뷰단의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동적 모션 구현과 같은 것들을 적용해가면서 개발과 웹디자인의 연계의 필요성을 절실히 느낄 수 있었습니다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DBF33-EBB8-47A4-BE48-82D18BE47DC2}"/>
              </a:ext>
            </a:extLst>
          </p:cNvPr>
          <p:cNvSpPr txBox="1"/>
          <p:nvPr/>
        </p:nvSpPr>
        <p:spPr>
          <a:xfrm>
            <a:off x="6742696" y="849996"/>
            <a:ext cx="379887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프로젝트 총평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EF0D98-4545-43EC-BB2F-9BA30E686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5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6AE8954-7146-409A-842E-6322BD64B622}"/>
              </a:ext>
            </a:extLst>
          </p:cNvPr>
          <p:cNvGrpSpPr/>
          <p:nvPr/>
        </p:nvGrpSpPr>
        <p:grpSpPr>
          <a:xfrm>
            <a:off x="-1" y="869576"/>
            <a:ext cx="12192001" cy="5576944"/>
            <a:chOff x="-1" y="1880532"/>
            <a:chExt cx="5868365" cy="42424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91EEAE-AEA2-490F-BA68-930D7773C687}"/>
                </a:ext>
              </a:extLst>
            </p:cNvPr>
            <p:cNvSpPr/>
            <p:nvPr/>
          </p:nvSpPr>
          <p:spPr>
            <a:xfrm>
              <a:off x="-1" y="1880532"/>
              <a:ext cx="5868365" cy="4242475"/>
            </a:xfrm>
            <a:prstGeom prst="rect">
              <a:avLst/>
            </a:prstGeom>
            <a:solidFill>
              <a:srgbClr val="FDD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B2A7BF-B3F6-495E-90D9-84A4A9E7B6B7}"/>
                </a:ext>
              </a:extLst>
            </p:cNvPr>
            <p:cNvSpPr/>
            <p:nvPr/>
          </p:nvSpPr>
          <p:spPr>
            <a:xfrm>
              <a:off x="156076" y="2706162"/>
              <a:ext cx="5556208" cy="328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6C5219-73F8-43C2-8872-30D3DFD3638C}"/>
              </a:ext>
            </a:extLst>
          </p:cNvPr>
          <p:cNvSpPr txBox="1"/>
          <p:nvPr/>
        </p:nvSpPr>
        <p:spPr>
          <a:xfrm>
            <a:off x="5219020" y="-56515"/>
            <a:ext cx="215155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”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52DB0-2CB1-4EC0-AD2E-13DF1135510A}"/>
              </a:ext>
            </a:extLst>
          </p:cNvPr>
          <p:cNvSpPr txBox="1"/>
          <p:nvPr/>
        </p:nvSpPr>
        <p:spPr>
          <a:xfrm>
            <a:off x="1004044" y="2037686"/>
            <a:ext cx="101839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 기능을 처리하면서 스프링에서 제공하는 스프링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시큐리티를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활용해보고자 하였지만 실패하였습니다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이를 활용하기 위해 공부를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하다보니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웹어플리케이션의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테이블 설계 시 보안과 권한에 대한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DB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내 테이블을 추가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생성해야한다는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것을 알게 되어 첫 테이블 설계부터 어긋난 부분이 있다는 것을 배우게 되었습니다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강사님이 말씀하셨던 것처럼 학원에서 배우는 것들을 바탕으로 현장에서 조금 더 덜 혼나고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배워야할 것들을 조금 더 잘 이해할 수 있는 과정이었음을 상기할 수 있었습니다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수업시간에 배운 기본 개념을 바탕으로 결제 관련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API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활용해보는 경험을 큰 성장을 경험할 수 있었습니다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데이터를 활용하고 가공하는 과정에 있어서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DB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 데이터를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뷰단에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출력하는 것 뿐만이 아니라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API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활용함으로 사용자가 서버에 입력한 데이터를 다시 받아와 한번 더 가공하는 과정이 신기하기도 했고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과정을 이해해가면서 개발에 대한 시야를 더 확장할 수 있었습니다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하지만 구글 로그인과 카카오톡 로그인은 반만 성공하게 되어 결국 구현을 다 하지 못해 제외하게 되어서 아쉬움으로 남습니다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CAFE24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 제공하는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MariaDB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버전과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Java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버전이 너무 오래된 버전이어서 서버를 구현할 때 어려움이 있었습니다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좀 더 여유가 있었다면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AWS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 다른 서버를 이용해보는 경험도 해보았으면 했지만 그러지 못해 아쉬움이 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DBF33-EBB8-47A4-BE48-82D18BE47DC2}"/>
              </a:ext>
            </a:extLst>
          </p:cNvPr>
          <p:cNvSpPr txBox="1"/>
          <p:nvPr/>
        </p:nvSpPr>
        <p:spPr>
          <a:xfrm>
            <a:off x="6742696" y="849996"/>
            <a:ext cx="379887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프로젝트 총평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EF0D98-4545-43EC-BB2F-9BA30E686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0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A6CA8B8-6E36-44BD-9E9E-FB1C0300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87" y="411580"/>
            <a:ext cx="5349924" cy="1061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862220-B215-4FCE-A83B-D74FB83AA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59" y="2255008"/>
            <a:ext cx="3361082" cy="3361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73A28-5087-4DF9-8AC5-06B6023A337F}"/>
              </a:ext>
            </a:extLst>
          </p:cNvPr>
          <p:cNvSpPr txBox="1"/>
          <p:nvPr/>
        </p:nvSpPr>
        <p:spPr>
          <a:xfrm>
            <a:off x="1063479" y="2605740"/>
            <a:ext cx="3097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돕고 함께 참여하는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 분위기가 좋았다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92BFB-EBCF-431A-8D1A-BFDE49129BEB}"/>
              </a:ext>
            </a:extLst>
          </p:cNvPr>
          <p:cNvSpPr txBox="1"/>
          <p:nvPr/>
        </p:nvSpPr>
        <p:spPr>
          <a:xfrm>
            <a:off x="1723911" y="4960106"/>
            <a:ext cx="2776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디자인적으로 여러 작업을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추가할 수 있어서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만족스러웠다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E38C6-83EE-440F-B3F1-B2F151AF2A89}"/>
              </a:ext>
            </a:extLst>
          </p:cNvPr>
          <p:cNvSpPr txBox="1"/>
          <p:nvPr/>
        </p:nvSpPr>
        <p:spPr>
          <a:xfrm>
            <a:off x="7192182" y="5196165"/>
            <a:ext cx="3895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마무리 단계까지 포기하지 않고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서로 함께 노력하여 도달할 수 있었다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E3E07-168B-4BC8-89F5-BEFB8DEECC5F}"/>
              </a:ext>
            </a:extLst>
          </p:cNvPr>
          <p:cNvSpPr txBox="1"/>
          <p:nvPr/>
        </p:nvSpPr>
        <p:spPr>
          <a:xfrm>
            <a:off x="7530027" y="1980444"/>
            <a:ext cx="3591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누군가의 코드를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살펴봐주고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고민하고 알려주며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함께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해결하다보니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코딩 실력과 프로그래밍에 대한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이해가 높아졌다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97E14-6C04-44F2-B2D2-A35CFA3DDF19}"/>
              </a:ext>
            </a:extLst>
          </p:cNvPr>
          <p:cNvSpPr txBox="1"/>
          <p:nvPr/>
        </p:nvSpPr>
        <p:spPr>
          <a:xfrm>
            <a:off x="3404188" y="533956"/>
            <a:ext cx="5349924" cy="68480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조별 평가 </a:t>
            </a:r>
            <a:r>
              <a:rPr lang="en-US" altLang="ko-KR" sz="2800" b="1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- </a:t>
            </a:r>
            <a:r>
              <a:rPr lang="ko-KR" altLang="en-US" sz="2800" b="1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긍정적인 부분</a:t>
            </a:r>
            <a:endParaRPr lang="ko-KR" altLang="en-US" sz="28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E18649-5108-442F-915A-105204FAB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A6CA8B8-6E36-44BD-9E9E-FB1C0300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87" y="411580"/>
            <a:ext cx="5349924" cy="1061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292BFB-EBCF-431A-8D1A-BFDE49129BEB}"/>
              </a:ext>
            </a:extLst>
          </p:cNvPr>
          <p:cNvSpPr txBox="1"/>
          <p:nvPr/>
        </p:nvSpPr>
        <p:spPr>
          <a:xfrm>
            <a:off x="501682" y="1918888"/>
            <a:ext cx="3879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웹 어플리케이션 개발에 대한 전체적인 흐름은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함께 논의했지만 팀원들이 개인적으로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세부적인 페이지 생성과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 구현에 대한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계획을 세우는 것이 부족하여 끝이 다가오자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허겁지겁 페이지 구현을 한 것이 아쉬웠다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E38C6-83EE-440F-B3F1-B2F151AF2A89}"/>
              </a:ext>
            </a:extLst>
          </p:cNvPr>
          <p:cNvSpPr txBox="1"/>
          <p:nvPr/>
        </p:nvSpPr>
        <p:spPr>
          <a:xfrm>
            <a:off x="7552014" y="3791157"/>
            <a:ext cx="4331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개인적인 능력 부족으로 인해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구현하려던 기능을 다 구현하지 못한 것이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너무나 아쉬웠다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E3E07-168B-4BC8-89F5-BEFB8DEECC5F}"/>
              </a:ext>
            </a:extLst>
          </p:cNvPr>
          <p:cNvSpPr txBox="1"/>
          <p:nvPr/>
        </p:nvSpPr>
        <p:spPr>
          <a:xfrm>
            <a:off x="7283970" y="1980444"/>
            <a:ext cx="4083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페이지를 두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 사람이 연계하여 개발할 때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적절한 소통과 충분한 논의가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부족했던 것 같아서 아쉽다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E18649-5108-442F-915A-105204FAB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3B99BB-FF88-4517-A3B9-B0AF86230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00" y="2456740"/>
            <a:ext cx="2537694" cy="2537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6B69A4-2D47-4A73-8AC8-685E5134E082}"/>
              </a:ext>
            </a:extLst>
          </p:cNvPr>
          <p:cNvSpPr txBox="1"/>
          <p:nvPr/>
        </p:nvSpPr>
        <p:spPr>
          <a:xfrm>
            <a:off x="6096000" y="5362718"/>
            <a:ext cx="3895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 것을 구현하는 것에 급급해서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다른 것들을 놓치게 되었던 것 같았다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6A7AB-3F16-4B63-9D74-ECDD7476B5B4}"/>
              </a:ext>
            </a:extLst>
          </p:cNvPr>
          <p:cNvSpPr txBox="1"/>
          <p:nvPr/>
        </p:nvSpPr>
        <p:spPr>
          <a:xfrm>
            <a:off x="308352" y="4407161"/>
            <a:ext cx="47307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도움이 필요할 때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적절한 도움을 요청하지 못하고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주저했던 것들이 아쉬웠다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조장님이나 강사님께 더 적극적으로 </a:t>
            </a:r>
            <a:r>
              <a:rPr lang="ko-KR" altLang="en-US" sz="20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물을껄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CA436C-E343-473D-88C9-D6C16195927A}"/>
              </a:ext>
            </a:extLst>
          </p:cNvPr>
          <p:cNvSpPr txBox="1"/>
          <p:nvPr/>
        </p:nvSpPr>
        <p:spPr>
          <a:xfrm>
            <a:off x="3404188" y="533956"/>
            <a:ext cx="5349924" cy="68480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조별 평가 </a:t>
            </a:r>
            <a:r>
              <a:rPr lang="en-US" altLang="ko-KR" sz="2800" b="1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- </a:t>
            </a:r>
            <a:r>
              <a:rPr lang="ko-KR" altLang="en-US" sz="2800" b="1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아쉬웠던 부분</a:t>
            </a:r>
            <a:endParaRPr lang="ko-KR" altLang="en-US" sz="28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065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9097AE-999E-4599-88BD-3BD09FA0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3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E39650-E4CE-4586-84E1-B1A424C41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99933-6EC5-44E0-88E0-B90F69F41D33}"/>
              </a:ext>
            </a:extLst>
          </p:cNvPr>
          <p:cNvSpPr txBox="1"/>
          <p:nvPr/>
        </p:nvSpPr>
        <p:spPr>
          <a:xfrm>
            <a:off x="2621280" y="1828800"/>
            <a:ext cx="337784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atin typeface="D2Coding" panose="020B0609020101020101" pitchFamily="49" charset="-127"/>
                <a:ea typeface="D2Coding" panose="020B0609020101020101" pitchFamily="49" charset="-127"/>
              </a:rPr>
              <a:t>Q&amp;A</a:t>
            </a:r>
            <a:endParaRPr lang="ko-KR" altLang="en-US" sz="16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039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9097AE-999E-4599-88BD-3BD09FA0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12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953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C1A78B-C7A2-43AF-B9CB-3BAA202B6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99703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E39650-E4CE-4586-84E1-B1A424C41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38B8E2-E4FB-4478-8003-0B1CB7235828}"/>
              </a:ext>
            </a:extLst>
          </p:cNvPr>
          <p:cNvSpPr txBox="1"/>
          <p:nvPr/>
        </p:nvSpPr>
        <p:spPr>
          <a:xfrm>
            <a:off x="1565750" y="3157203"/>
            <a:ext cx="906049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안녕히 계세요 여러분</a:t>
            </a:r>
            <a:b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</a:br>
            <a:r>
              <a:rPr lang="ko-KR" alt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전 이 세상의 모든 굴레와 속박을 벗어 던지고</a:t>
            </a:r>
            <a:endParaRPr lang="en-US" altLang="ko-KR" sz="40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/>
            <a:r>
              <a:rPr lang="ko-KR" alt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제 행복을 찾아 떠납니다</a:t>
            </a:r>
            <a:br>
              <a:rPr lang="ko-KR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</a:br>
            <a:r>
              <a:rPr lang="ko-KR" alt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여러분도 행복하세요</a:t>
            </a:r>
            <a:r>
              <a:rPr lang="en-US" altLang="ko-KR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~~~~~~</a:t>
            </a: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71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271D22-2E62-12B9-2B08-83A4F7E27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10457" b="109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F71058-70DD-9F19-8F80-BDE24F008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13668" y="1511234"/>
            <a:ext cx="6748857" cy="5200339"/>
          </a:xfrm>
          <a:custGeom>
            <a:avLst/>
            <a:gdLst>
              <a:gd name="connsiteX0" fmla="*/ 4337526 w 6748857"/>
              <a:gd name="connsiteY0" fmla="*/ 3225582 h 5200339"/>
              <a:gd name="connsiteX1" fmla="*/ 4329233 w 6748857"/>
              <a:gd name="connsiteY1" fmla="*/ 3288840 h 5200339"/>
              <a:gd name="connsiteX2" fmla="*/ 4323753 w 6748857"/>
              <a:gd name="connsiteY2" fmla="*/ 3293314 h 5200339"/>
              <a:gd name="connsiteX3" fmla="*/ 4318379 w 6748857"/>
              <a:gd name="connsiteY3" fmla="*/ 3324021 h 5200339"/>
              <a:gd name="connsiteX4" fmla="*/ 4320157 w 6748857"/>
              <a:gd name="connsiteY4" fmla="*/ 3328628 h 5200339"/>
              <a:gd name="connsiteX5" fmla="*/ 4323121 w 6748857"/>
              <a:gd name="connsiteY5" fmla="*/ 3335466 h 5200339"/>
              <a:gd name="connsiteX6" fmla="*/ 4296981 w 6748857"/>
              <a:gd name="connsiteY6" fmla="*/ 3534880 h 5200339"/>
              <a:gd name="connsiteX7" fmla="*/ 5035990 w 6748857"/>
              <a:gd name="connsiteY7" fmla="*/ 3631754 h 5200339"/>
              <a:gd name="connsiteX8" fmla="*/ 5076534 w 6748857"/>
              <a:gd name="connsiteY8" fmla="*/ 3322456 h 5200339"/>
              <a:gd name="connsiteX9" fmla="*/ 5041217 w 6748857"/>
              <a:gd name="connsiteY9" fmla="*/ 3317827 h 5200339"/>
              <a:gd name="connsiteX10" fmla="*/ 5041060 w 6748857"/>
              <a:gd name="connsiteY10" fmla="*/ 3317441 h 5200339"/>
              <a:gd name="connsiteX11" fmla="*/ 5035423 w 6748857"/>
              <a:gd name="connsiteY11" fmla="*/ 3317067 h 5200339"/>
              <a:gd name="connsiteX12" fmla="*/ 4661192 w 6748857"/>
              <a:gd name="connsiteY12" fmla="*/ 3268010 h 5200339"/>
              <a:gd name="connsiteX13" fmla="*/ 4652986 w 6748857"/>
              <a:gd name="connsiteY13" fmla="*/ 3266104 h 5200339"/>
              <a:gd name="connsiteX14" fmla="*/ 4638078 w 6748857"/>
              <a:gd name="connsiteY14" fmla="*/ 3262609 h 5200339"/>
              <a:gd name="connsiteX15" fmla="*/ 4617415 w 6748857"/>
              <a:gd name="connsiteY15" fmla="*/ 3262272 h 5200339"/>
              <a:gd name="connsiteX16" fmla="*/ 2095184 w 6748857"/>
              <a:gd name="connsiteY16" fmla="*/ 2923956 h 5200339"/>
              <a:gd name="connsiteX17" fmla="*/ 2054639 w 6748857"/>
              <a:gd name="connsiteY17" fmla="*/ 3233254 h 5200339"/>
              <a:gd name="connsiteX18" fmla="*/ 2793648 w 6748857"/>
              <a:gd name="connsiteY18" fmla="*/ 3330128 h 5200339"/>
              <a:gd name="connsiteX19" fmla="*/ 2834192 w 6748857"/>
              <a:gd name="connsiteY19" fmla="*/ 3020830 h 5200339"/>
              <a:gd name="connsiteX20" fmla="*/ 5217800 w 6748857"/>
              <a:gd name="connsiteY20" fmla="*/ 1207385 h 5200339"/>
              <a:gd name="connsiteX21" fmla="*/ 4894176 w 6748857"/>
              <a:gd name="connsiteY21" fmla="*/ 1384862 h 5200339"/>
              <a:gd name="connsiteX22" fmla="*/ 5283480 w 6748857"/>
              <a:gd name="connsiteY22" fmla="*/ 2094746 h 5200339"/>
              <a:gd name="connsiteX23" fmla="*/ 5607103 w 6748857"/>
              <a:gd name="connsiteY23" fmla="*/ 1917270 h 5200339"/>
              <a:gd name="connsiteX24" fmla="*/ 0 w 6748857"/>
              <a:gd name="connsiteY24" fmla="*/ 0 h 5200339"/>
              <a:gd name="connsiteX25" fmla="*/ 6748857 w 6748857"/>
              <a:gd name="connsiteY25" fmla="*/ 0 h 5200339"/>
              <a:gd name="connsiteX26" fmla="*/ 6748857 w 6748857"/>
              <a:gd name="connsiteY26" fmla="*/ 5200339 h 5200339"/>
              <a:gd name="connsiteX27" fmla="*/ 0 w 6748857"/>
              <a:gd name="connsiteY27" fmla="*/ 5200339 h 520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748857" h="5200339">
                <a:moveTo>
                  <a:pt x="4337526" y="3225582"/>
                </a:moveTo>
                <a:lnTo>
                  <a:pt x="4329233" y="3288840"/>
                </a:lnTo>
                <a:lnTo>
                  <a:pt x="4323753" y="3293314"/>
                </a:lnTo>
                <a:cubicBezTo>
                  <a:pt x="4317689" y="3302391"/>
                  <a:pt x="4320171" y="3313785"/>
                  <a:pt x="4318379" y="3324021"/>
                </a:cubicBezTo>
                <a:cubicBezTo>
                  <a:pt x="4318379" y="3324021"/>
                  <a:pt x="4319020" y="3325795"/>
                  <a:pt x="4320157" y="3328628"/>
                </a:cubicBezTo>
                <a:lnTo>
                  <a:pt x="4323121" y="3335466"/>
                </a:lnTo>
                <a:lnTo>
                  <a:pt x="4296981" y="3534880"/>
                </a:lnTo>
                <a:lnTo>
                  <a:pt x="5035990" y="3631754"/>
                </a:lnTo>
                <a:lnTo>
                  <a:pt x="5076534" y="3322456"/>
                </a:lnTo>
                <a:lnTo>
                  <a:pt x="5041217" y="3317827"/>
                </a:lnTo>
                <a:lnTo>
                  <a:pt x="5041060" y="3317441"/>
                </a:lnTo>
                <a:lnTo>
                  <a:pt x="5035423" y="3317067"/>
                </a:lnTo>
                <a:lnTo>
                  <a:pt x="4661192" y="3268010"/>
                </a:lnTo>
                <a:lnTo>
                  <a:pt x="4652986" y="3266104"/>
                </a:lnTo>
                <a:cubicBezTo>
                  <a:pt x="4645907" y="3264447"/>
                  <a:pt x="4640403" y="3263151"/>
                  <a:pt x="4638078" y="3262609"/>
                </a:cubicBezTo>
                <a:lnTo>
                  <a:pt x="4617415" y="3262272"/>
                </a:lnTo>
                <a:close/>
                <a:moveTo>
                  <a:pt x="2095184" y="2923956"/>
                </a:moveTo>
                <a:lnTo>
                  <a:pt x="2054639" y="3233254"/>
                </a:lnTo>
                <a:lnTo>
                  <a:pt x="2793648" y="3330128"/>
                </a:lnTo>
                <a:lnTo>
                  <a:pt x="2834192" y="3020830"/>
                </a:lnTo>
                <a:close/>
                <a:moveTo>
                  <a:pt x="5217800" y="1207385"/>
                </a:moveTo>
                <a:lnTo>
                  <a:pt x="4894176" y="1384862"/>
                </a:lnTo>
                <a:lnTo>
                  <a:pt x="5283480" y="2094746"/>
                </a:lnTo>
                <a:lnTo>
                  <a:pt x="5607103" y="1917270"/>
                </a:lnTo>
                <a:close/>
                <a:moveTo>
                  <a:pt x="0" y="0"/>
                </a:moveTo>
                <a:lnTo>
                  <a:pt x="6748857" y="0"/>
                </a:lnTo>
                <a:lnTo>
                  <a:pt x="6748857" y="5200339"/>
                </a:lnTo>
                <a:lnTo>
                  <a:pt x="0" y="5200339"/>
                </a:lnTo>
                <a:close/>
              </a:path>
            </a:pathLst>
          </a:custGeom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312CFA-9F27-43AC-9E42-A412DD18E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7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B8E062-62F7-47B7-99E2-F8BB8C88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34" y="1682115"/>
            <a:ext cx="7078133" cy="3981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86AA94-7CF2-4254-8C6C-F999BE13FE69}"/>
              </a:ext>
            </a:extLst>
          </p:cNvPr>
          <p:cNvSpPr/>
          <p:nvPr/>
        </p:nvSpPr>
        <p:spPr>
          <a:xfrm>
            <a:off x="1960033" y="1682115"/>
            <a:ext cx="495300" cy="593130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62700-58F4-41B7-9368-E43A4BB35A48}"/>
              </a:ext>
            </a:extLst>
          </p:cNvPr>
          <p:cNvSpPr txBox="1"/>
          <p:nvPr/>
        </p:nvSpPr>
        <p:spPr>
          <a:xfrm>
            <a:off x="3495041" y="168188"/>
            <a:ext cx="5201918" cy="22467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책 속에 담</a:t>
            </a:r>
            <a:r>
              <a:rPr lang="ko-KR" altLang="en-US" sz="3200" b="1" dirty="0">
                <a:solidFill>
                  <a:srgbClr val="141514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긴</a:t>
            </a:r>
            <a:endParaRPr lang="en-US" altLang="ko-KR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당신의 이야기가 펼쳐지는</a:t>
            </a:r>
            <a:b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</a:br>
            <a:r>
              <a:rPr lang="ko-KR" altLang="en-US" sz="3200" b="1" i="0" dirty="0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이곳은 </a:t>
            </a:r>
            <a:r>
              <a:rPr lang="ko-KR" altLang="en-US" sz="3200" b="1" i="0" dirty="0" err="1">
                <a:solidFill>
                  <a:srgbClr val="141514"/>
                </a:solidFill>
                <a:effectLst/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한양서재입니다</a:t>
            </a:r>
            <a:endParaRPr lang="ko-KR" altLang="en-US" sz="3200" b="1" i="0" dirty="0">
              <a:solidFill>
                <a:srgbClr val="141514"/>
              </a:solidFill>
              <a:effectLst/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2551EE-8AA8-4FC4-B84B-389F4C0AB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37E437-2D7C-4B4A-994B-A1A260355002}"/>
              </a:ext>
            </a:extLst>
          </p:cNvPr>
          <p:cNvSpPr txBox="1"/>
          <p:nvPr/>
        </p:nvSpPr>
        <p:spPr>
          <a:xfrm>
            <a:off x="7461030" y="6110605"/>
            <a:ext cx="4556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0" i="0" dirty="0">
                <a:solidFill>
                  <a:srgbClr val="141514"/>
                </a:solidFill>
                <a:effectLst/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책 한 권만으로도 펼쳐지는 수많은 이야기가 존재하는데</a:t>
            </a:r>
            <a:endParaRPr lang="en-US" altLang="ko-KR" b="0" i="0" dirty="0">
              <a:solidFill>
                <a:srgbClr val="141514"/>
              </a:solidFill>
              <a:effectLst/>
              <a:latin typeface="나눔손글씨 딸에게 엄마가" panose="02000503000000000000" pitchFamily="2" charset="-127"/>
              <a:ea typeface="나눔손글씨 딸에게 엄마가" panose="02000503000000000000" pitchFamily="2" charset="-127"/>
            </a:endParaRPr>
          </a:p>
          <a:p>
            <a:pPr algn="r"/>
            <a:r>
              <a:rPr lang="ko-KR" altLang="en-US" b="0" i="0" dirty="0">
                <a:solidFill>
                  <a:srgbClr val="141514"/>
                </a:solidFill>
                <a:effectLst/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하물며 책은 몇 권이 쓰여져도 아깝지 않을 당신의 삶은 아니할까요</a:t>
            </a:r>
            <a:endParaRPr lang="ko-KR" altLang="en-US" dirty="0">
              <a:solidFill>
                <a:srgbClr val="141514"/>
              </a:solidFill>
              <a:latin typeface="나눔손글씨 딸에게 엄마가" panose="02000503000000000000" pitchFamily="2" charset="-127"/>
              <a:ea typeface="나눔손글씨 딸에게 엄마가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29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9DA38D-86C0-4E22-B76D-3B8297C2D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60" y="2021840"/>
            <a:ext cx="4221480" cy="2814320"/>
          </a:xfrm>
          <a:prstGeom prst="rect">
            <a:avLst/>
          </a:prstGeom>
        </p:spPr>
      </p:pic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1B56396F-A3FC-4888-A602-66DBDD7EC9A3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rot="10800000">
            <a:off x="2165764" y="3429000"/>
            <a:ext cx="1819496" cy="12700"/>
          </a:xfrm>
          <a:prstGeom prst="curvedConnector4">
            <a:avLst>
              <a:gd name="adj1" fmla="val 24667"/>
              <a:gd name="adj2" fmla="val 5740000"/>
            </a:avLst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DB85092A-5CFE-49E1-9923-A1BDEFC01B6A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8206740" y="2998453"/>
            <a:ext cx="1509343" cy="430547"/>
          </a:xfrm>
          <a:prstGeom prst="curvedConnector2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32F19052-1CED-4A88-A9EE-47C095D7B93C}"/>
              </a:ext>
            </a:extLst>
          </p:cNvPr>
          <p:cNvCxnSpPr>
            <a:cxnSpLocks/>
            <a:stCxn id="9" idx="2"/>
            <a:endCxn id="12" idx="1"/>
          </p:cNvCxnSpPr>
          <p:nvPr/>
        </p:nvCxnSpPr>
        <p:spPr>
          <a:xfrm rot="5400000">
            <a:off x="4439872" y="4218202"/>
            <a:ext cx="1038170" cy="2274087"/>
          </a:xfrm>
          <a:prstGeom prst="curvedConnector4">
            <a:avLst>
              <a:gd name="adj1" fmla="val 37400"/>
              <a:gd name="adj2" fmla="val 110052"/>
            </a:avLst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BE1BC9-C846-4512-A870-EE891FD7C9FB}"/>
              </a:ext>
            </a:extLst>
          </p:cNvPr>
          <p:cNvGrpSpPr/>
          <p:nvPr/>
        </p:nvGrpSpPr>
        <p:grpSpPr>
          <a:xfrm>
            <a:off x="413304" y="3429000"/>
            <a:ext cx="3365241" cy="689699"/>
            <a:chOff x="620019" y="798873"/>
            <a:chExt cx="3365241" cy="6896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F9596-D395-4081-8416-0B9C947A2776}"/>
                </a:ext>
              </a:extLst>
            </p:cNvPr>
            <p:cNvSpPr txBox="1"/>
            <p:nvPr/>
          </p:nvSpPr>
          <p:spPr>
            <a:xfrm>
              <a:off x="759697" y="798873"/>
              <a:ext cx="3225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딸에게 엄마가" panose="02000503000000000000" pitchFamily="2" charset="-127"/>
                  <a:ea typeface="나눔손글씨 딸에게 엄마가" panose="02000503000000000000" pitchFamily="2" charset="-127"/>
                  <a:cs typeface="+mn-cs"/>
                </a:rPr>
                <a:t>E-Book 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딸에게 엄마가" panose="02000503000000000000" pitchFamily="2" charset="-127"/>
                  <a:ea typeface="나눔손글씨 딸에게 엄마가" panose="02000503000000000000" pitchFamily="2" charset="-127"/>
                  <a:cs typeface="+mn-cs"/>
                </a:rPr>
                <a:t>구매</a:t>
              </a: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딸에게 엄마가" panose="02000503000000000000" pitchFamily="2" charset="-127"/>
                  <a:ea typeface="나눔손글씨 딸에게 엄마가" panose="02000503000000000000" pitchFamily="2" charset="-127"/>
                  <a:cs typeface="+mn-cs"/>
                </a:rPr>
                <a:t>, </a:t>
              </a:r>
              <a:r>
                <a: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딸에게 엄마가" panose="02000503000000000000" pitchFamily="2" charset="-127"/>
                  <a:ea typeface="나눔손글씨 딸에게 엄마가" panose="02000503000000000000" pitchFamily="2" charset="-127"/>
                  <a:cs typeface="+mn-cs"/>
                </a:rPr>
                <a:t>뷰어 감상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08E42AC-E777-48F8-9691-64DD7114617E}"/>
                </a:ext>
              </a:extLst>
            </p:cNvPr>
            <p:cNvCxnSpPr/>
            <p:nvPr/>
          </p:nvCxnSpPr>
          <p:spPr>
            <a:xfrm>
              <a:off x="663388" y="1445204"/>
              <a:ext cx="332187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BFBDE22-08CB-433E-81B0-7A478C1521B6}"/>
                </a:ext>
              </a:extLst>
            </p:cNvPr>
            <p:cNvSpPr/>
            <p:nvPr/>
          </p:nvSpPr>
          <p:spPr>
            <a:xfrm>
              <a:off x="620019" y="1401836"/>
              <a:ext cx="86736" cy="867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3CCA0A6-3465-407A-90D7-E7E0784255C4}"/>
              </a:ext>
            </a:extLst>
          </p:cNvPr>
          <p:cNvGrpSpPr/>
          <p:nvPr/>
        </p:nvGrpSpPr>
        <p:grpSpPr>
          <a:xfrm>
            <a:off x="7754354" y="2475233"/>
            <a:ext cx="3853370" cy="566588"/>
            <a:chOff x="7469054" y="1672216"/>
            <a:chExt cx="3853370" cy="5665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A0B5FB-139D-4A35-97F6-0B4906558983}"/>
                </a:ext>
              </a:extLst>
            </p:cNvPr>
            <p:cNvSpPr txBox="1"/>
            <p:nvPr/>
          </p:nvSpPr>
          <p:spPr>
            <a:xfrm>
              <a:off x="7603199" y="1672216"/>
              <a:ext cx="3655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딸에게 엄마가" panose="02000503000000000000" pitchFamily="2" charset="-127"/>
                  <a:ea typeface="나눔손글씨 딸에게 엄마가" panose="02000503000000000000" pitchFamily="2" charset="-127"/>
                  <a:cs typeface="+mn-cs"/>
                </a:rPr>
                <a:t>책과 책으로 이어지는 커뮤니티 활동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FC07D68-FCF9-492A-95BE-9DD70D55082D}"/>
                </a:ext>
              </a:extLst>
            </p:cNvPr>
            <p:cNvGrpSpPr/>
            <p:nvPr/>
          </p:nvGrpSpPr>
          <p:grpSpPr>
            <a:xfrm>
              <a:off x="7469054" y="2152068"/>
              <a:ext cx="3853370" cy="86736"/>
              <a:chOff x="772419" y="1554236"/>
              <a:chExt cx="3853370" cy="86736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A7FE2FA-62A4-47A8-8807-97E02A2F5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788" y="1597604"/>
                <a:ext cx="381000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D3A56F7-AE5B-45AD-AECE-1419BB40D8C4}"/>
                  </a:ext>
                </a:extLst>
              </p:cNvPr>
              <p:cNvSpPr/>
              <p:nvPr/>
            </p:nvSpPr>
            <p:spPr>
              <a:xfrm>
                <a:off x="772419" y="1554236"/>
                <a:ext cx="86736" cy="867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395A6B1-2E37-4445-BC3F-1837C9C1C429}"/>
              </a:ext>
            </a:extLst>
          </p:cNvPr>
          <p:cNvGrpSpPr/>
          <p:nvPr/>
        </p:nvGrpSpPr>
        <p:grpSpPr>
          <a:xfrm>
            <a:off x="3735177" y="5612720"/>
            <a:ext cx="5405821" cy="554895"/>
            <a:chOff x="3176377" y="5797516"/>
            <a:chExt cx="5405821" cy="5548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9BBE78-A725-468E-9AE3-128357482589}"/>
                </a:ext>
              </a:extLst>
            </p:cNvPr>
            <p:cNvSpPr txBox="1"/>
            <p:nvPr/>
          </p:nvSpPr>
          <p:spPr>
            <a:xfrm>
              <a:off x="3263113" y="5797516"/>
              <a:ext cx="5319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딸에게 엄마가" panose="02000503000000000000" pitchFamily="2" charset="-127"/>
                  <a:ea typeface="나눔손글씨 딸에게 엄마가" panose="02000503000000000000" pitchFamily="2" charset="-127"/>
                  <a:cs typeface="+mn-cs"/>
                </a:rPr>
                <a:t>한양서재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딸에게 엄마가" panose="02000503000000000000" pitchFamily="2" charset="-127"/>
                  <a:ea typeface="나눔손글씨 딸에게 엄마가" panose="02000503000000000000" pitchFamily="2" charset="-127"/>
                  <a:cs typeface="+mn-cs"/>
                </a:rPr>
                <a:t> 구독 회원들에게 제공하는 수천권의 도서들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C511A6F-96BE-4587-9570-CD8D41491857}"/>
                </a:ext>
              </a:extLst>
            </p:cNvPr>
            <p:cNvCxnSpPr>
              <a:cxnSpLocks/>
            </p:cNvCxnSpPr>
            <p:nvPr/>
          </p:nvCxnSpPr>
          <p:spPr>
            <a:xfrm>
              <a:off x="3219746" y="6309043"/>
              <a:ext cx="53624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491FB1A-6017-40F8-827B-A77CCFC6BDBF}"/>
                </a:ext>
              </a:extLst>
            </p:cNvPr>
            <p:cNvSpPr/>
            <p:nvPr/>
          </p:nvSpPr>
          <p:spPr>
            <a:xfrm>
              <a:off x="3176377" y="6265675"/>
              <a:ext cx="86736" cy="867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BCAC3BB0-A3AE-4FCC-945F-066C8E61D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39" y="690761"/>
            <a:ext cx="4708722" cy="1254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134354-AEF6-4C2D-8FB2-490D72DD89E6}"/>
              </a:ext>
            </a:extLst>
          </p:cNvPr>
          <p:cNvSpPr txBox="1"/>
          <p:nvPr/>
        </p:nvSpPr>
        <p:spPr>
          <a:xfrm>
            <a:off x="9305579" y="2933869"/>
            <a:ext cx="2345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err="1">
                <a:solidFill>
                  <a:prstClr val="whit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GoogleForm</a:t>
            </a:r>
            <a:r>
              <a:rPr lang="ko-KR" altLang="en-US" sz="2000" dirty="0">
                <a:solidFill>
                  <a:prstClr val="whit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과 같이</a:t>
            </a:r>
            <a:endParaRPr lang="en-US" altLang="ko-KR" sz="2000" dirty="0">
              <a:solidFill>
                <a:prstClr val="white"/>
              </a:solidFill>
              <a:latin typeface="나눔손글씨 딸에게 엄마가" panose="02000503000000000000" pitchFamily="2" charset="-127"/>
              <a:ea typeface="나눔손글씨 딸에게 엄마가" panose="02000503000000000000" pitchFamily="2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  <a:cs typeface="+mn-cs"/>
              </a:rPr>
              <a:t>자체적으로 설문폼을 제공하여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딸에게 엄마가" panose="02000503000000000000" pitchFamily="2" charset="-127"/>
              <a:ea typeface="나눔손글씨 딸에게 엄마가" panose="02000503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커뮤니티 가입 절차 진행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딸에게 엄마가" panose="02000503000000000000" pitchFamily="2" charset="-127"/>
              <a:ea typeface="나눔손글씨 딸에게 엄마가" panose="020005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54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E47308C-81B1-47CD-B32F-0D87BD85EF3A}"/>
              </a:ext>
            </a:extLst>
          </p:cNvPr>
          <p:cNvGrpSpPr/>
          <p:nvPr/>
        </p:nvGrpSpPr>
        <p:grpSpPr>
          <a:xfrm>
            <a:off x="7623274" y="2534437"/>
            <a:ext cx="4921518" cy="4440588"/>
            <a:chOff x="7288060" y="2152650"/>
            <a:chExt cx="5614903" cy="50662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CF0EDE-E9B5-4A03-BD81-8CAFBF6C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060" y="2152650"/>
              <a:ext cx="5614903" cy="506621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912D648-0100-4C0D-AD5B-AF438788238C}"/>
                </a:ext>
              </a:extLst>
            </p:cNvPr>
            <p:cNvSpPr/>
            <p:nvPr/>
          </p:nvSpPr>
          <p:spPr>
            <a:xfrm>
              <a:off x="7509477" y="3326197"/>
              <a:ext cx="5281963" cy="3333683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2B75F12-A73A-6C2E-DB9F-876D29862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177" y="1142829"/>
            <a:ext cx="2019642" cy="20196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48D4E2-EA16-DCDC-0380-EFF925188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7" y="1142829"/>
            <a:ext cx="2019642" cy="20196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FC833F-0651-DA70-EC02-8B583A9AF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71" y="1142829"/>
            <a:ext cx="2019642" cy="20196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59F033-CF8E-5011-C2B0-0F8D15CD6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32" y="1142829"/>
            <a:ext cx="2019642" cy="20196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D5B5E59-91D0-174D-ABA0-B37CE11EB1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22" y="1142829"/>
            <a:ext cx="2019642" cy="201964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8E7EAF-9ACF-B786-683A-573245CCE6C8}"/>
              </a:ext>
            </a:extLst>
          </p:cNvPr>
          <p:cNvSpPr/>
          <p:nvPr/>
        </p:nvSpPr>
        <p:spPr>
          <a:xfrm>
            <a:off x="-1" y="0"/>
            <a:ext cx="12192000" cy="697126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F3F5A5-3B0E-5FDD-480F-479E9816370A}"/>
              </a:ext>
            </a:extLst>
          </p:cNvPr>
          <p:cNvSpPr txBox="1"/>
          <p:nvPr/>
        </p:nvSpPr>
        <p:spPr>
          <a:xfrm>
            <a:off x="735022" y="332619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김경환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(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조장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)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5C4367-695D-6D9A-3ECB-B4C694CCC59F}"/>
              </a:ext>
            </a:extLst>
          </p:cNvPr>
          <p:cNvSpPr txBox="1"/>
          <p:nvPr/>
        </p:nvSpPr>
        <p:spPr>
          <a:xfrm>
            <a:off x="2856383" y="3326197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강한이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(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기술자문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)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79C545-4A67-9D47-456D-D549A3B61156}"/>
              </a:ext>
            </a:extLst>
          </p:cNvPr>
          <p:cNvSpPr txBox="1"/>
          <p:nvPr/>
        </p:nvSpPr>
        <p:spPr>
          <a:xfrm>
            <a:off x="5182928" y="3326197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김성훈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(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기술자문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)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C8CDB8-2F88-2AA0-BF73-00754343FC25}"/>
              </a:ext>
            </a:extLst>
          </p:cNvPr>
          <p:cNvSpPr txBox="1"/>
          <p:nvPr/>
        </p:nvSpPr>
        <p:spPr>
          <a:xfrm>
            <a:off x="7714657" y="332619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방미연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(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서기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)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9EDF4C-AF19-FFB0-095B-08CB0935DDA1}"/>
              </a:ext>
            </a:extLst>
          </p:cNvPr>
          <p:cNvSpPr txBox="1"/>
          <p:nvPr/>
        </p:nvSpPr>
        <p:spPr>
          <a:xfrm>
            <a:off x="9836022" y="3326197"/>
            <a:ext cx="18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김한주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(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자료조사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)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8CB88F-CC7B-466E-81E7-5B32C2543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98120"/>
            <a:ext cx="1336453" cy="3561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D8881E-EE6E-4336-BFA2-7B9C855A7515}"/>
              </a:ext>
            </a:extLst>
          </p:cNvPr>
          <p:cNvSpPr/>
          <p:nvPr/>
        </p:nvSpPr>
        <p:spPr>
          <a:xfrm>
            <a:off x="-2" y="6160874"/>
            <a:ext cx="12192000" cy="697126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62098-FF08-4552-85AE-2A5ABCBC178B}"/>
              </a:ext>
            </a:extLst>
          </p:cNvPr>
          <p:cNvSpPr txBox="1"/>
          <p:nvPr/>
        </p:nvSpPr>
        <p:spPr>
          <a:xfrm>
            <a:off x="230877" y="4051038"/>
            <a:ext cx="24240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INDEX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/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전체 디자인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나만의 서재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로그인 프로세스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결제 관련 프로세스</a:t>
            </a:r>
            <a:b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</a:b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*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카카오페이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API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PPT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6CDED6-0A60-4A44-A4DB-B6B7890CCB8F}"/>
              </a:ext>
            </a:extLst>
          </p:cNvPr>
          <p:cNvSpPr txBox="1"/>
          <p:nvPr/>
        </p:nvSpPr>
        <p:spPr>
          <a:xfrm>
            <a:off x="2783947" y="4051038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커뮤니티 페이지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공지사항 페이지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1:1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문의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관리자 페이지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테이블</a:t>
            </a: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전체 관리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07D215-8761-4F31-B56B-89A8447BEA52}"/>
              </a:ext>
            </a:extLst>
          </p:cNvPr>
          <p:cNvSpPr txBox="1"/>
          <p:nvPr/>
        </p:nvSpPr>
        <p:spPr>
          <a:xfrm>
            <a:off x="5116107" y="4051038"/>
            <a:ext cx="1960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설문지 프로세스</a:t>
            </a:r>
            <a:b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</a:b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*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설문지 생성</a:t>
            </a:r>
            <a:b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</a:b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*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설문지 템플릿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설문지 페이지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E68129-98A4-49B5-9BDE-0BAB926DE390}"/>
              </a:ext>
            </a:extLst>
          </p:cNvPr>
          <p:cNvSpPr txBox="1"/>
          <p:nvPr/>
        </p:nvSpPr>
        <p:spPr>
          <a:xfrm>
            <a:off x="7544738" y="4051038"/>
            <a:ext cx="17556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도서 페이지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크롤링</a:t>
            </a:r>
            <a:b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</a:b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* </a:t>
            </a:r>
            <a:r>
              <a:rPr lang="en-US" altLang="ko-KR" dirty="0" err="1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jsoup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Notion </a:t>
            </a:r>
            <a:r>
              <a:rPr lang="ko-KR" altLang="en-US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관리</a:t>
            </a:r>
            <a:endParaRPr lang="en-US" altLang="ko-KR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E8D56D-F3F1-4662-AAB5-F7184B2B8857}"/>
              </a:ext>
            </a:extLst>
          </p:cNvPr>
          <p:cNvSpPr txBox="1"/>
          <p:nvPr/>
        </p:nvSpPr>
        <p:spPr>
          <a:xfrm>
            <a:off x="10043080" y="405103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회원가입</a:t>
            </a:r>
            <a:endParaRPr lang="ko-KR" altLang="en-US" dirty="0"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EBAFD0-C36A-4C8F-88F8-367827FFFE72}"/>
              </a:ext>
            </a:extLst>
          </p:cNvPr>
          <p:cNvSpPr txBox="1"/>
          <p:nvPr/>
        </p:nvSpPr>
        <p:spPr>
          <a:xfrm>
            <a:off x="127512" y="167555"/>
            <a:ext cx="2830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+mn-cs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팀원 구성 및 개인별 업무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11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38A590-0184-C71A-243A-EE4DDFA0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" y="395580"/>
            <a:ext cx="10782302" cy="60668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432579-92BC-F4EB-810C-A9C039B2F136}"/>
              </a:ext>
            </a:extLst>
          </p:cNvPr>
          <p:cNvSpPr/>
          <p:nvPr/>
        </p:nvSpPr>
        <p:spPr>
          <a:xfrm>
            <a:off x="6965576" y="1219200"/>
            <a:ext cx="5222809" cy="4419600"/>
          </a:xfrm>
          <a:prstGeom prst="rect">
            <a:avLst/>
          </a:prstGeom>
          <a:solidFill>
            <a:srgbClr val="C1C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144909-FE7B-AEF7-90BC-692F53C81E52}"/>
              </a:ext>
            </a:extLst>
          </p:cNvPr>
          <p:cNvSpPr/>
          <p:nvPr/>
        </p:nvSpPr>
        <p:spPr>
          <a:xfrm>
            <a:off x="6493668" y="1219200"/>
            <a:ext cx="490762" cy="441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C8486-E95E-B5EC-C2AE-5B308B0A888F}"/>
              </a:ext>
            </a:extLst>
          </p:cNvPr>
          <p:cNvSpPr txBox="1"/>
          <p:nvPr/>
        </p:nvSpPr>
        <p:spPr>
          <a:xfrm>
            <a:off x="7759064" y="1473467"/>
            <a:ext cx="3276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3. </a:t>
            </a:r>
            <a:r>
              <a:rPr lang="ko-KR" altLang="en-US" sz="2800" dirty="0"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BD48818-E957-467A-91EA-75666224E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174" y="-570807"/>
            <a:ext cx="1903020" cy="190302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343341-3224-4E8B-9B7F-7C1DF0903EEF}"/>
              </a:ext>
            </a:extLst>
          </p:cNvPr>
          <p:cNvGrpSpPr/>
          <p:nvPr/>
        </p:nvGrpSpPr>
        <p:grpSpPr>
          <a:xfrm>
            <a:off x="7051252" y="2179234"/>
            <a:ext cx="5182174" cy="3325475"/>
            <a:chOff x="7364624" y="2452050"/>
            <a:chExt cx="4868801" cy="312437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F45E18-8B16-098F-6266-B0F6C8467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946" y="3840440"/>
              <a:ext cx="707246" cy="523362"/>
            </a:xfrm>
            <a:prstGeom prst="rect">
              <a:avLst/>
            </a:prstGeom>
          </p:spPr>
        </p:pic>
        <p:pic>
          <p:nvPicPr>
            <p:cNvPr id="1034" name="Picture 10" descr="MyBatis logo">
              <a:extLst>
                <a:ext uri="{FF2B5EF4-FFF2-40B4-BE49-F238E27FC236}">
                  <a16:creationId xmlns:a16="http://schemas.microsoft.com/office/drawing/2014/main" id="{0CC4B71A-56CF-4520-3C5B-422288ABA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8917" y="5081256"/>
              <a:ext cx="1013866" cy="254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CAA7063-405C-4194-9121-B8AFFAA0FADA}"/>
                </a:ext>
              </a:extLst>
            </p:cNvPr>
            <p:cNvGrpSpPr/>
            <p:nvPr/>
          </p:nvGrpSpPr>
          <p:grpSpPr>
            <a:xfrm>
              <a:off x="9964730" y="3835720"/>
              <a:ext cx="1893425" cy="523362"/>
              <a:chOff x="6444024" y="2515873"/>
              <a:chExt cx="2786889" cy="770325"/>
            </a:xfrm>
          </p:grpSpPr>
          <p:pic>
            <p:nvPicPr>
              <p:cNvPr id="4" name="그래픽 3">
                <a:extLst>
                  <a:ext uri="{FF2B5EF4-FFF2-40B4-BE49-F238E27FC236}">
                    <a16:creationId xmlns:a16="http://schemas.microsoft.com/office/drawing/2014/main" id="{2D5705CC-C254-4991-B3F8-47533238F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78268" y="2816585"/>
                <a:ext cx="1352645" cy="24434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406BC49-9AB1-4FC3-875C-378CAB950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4024" y="2515873"/>
                <a:ext cx="1540650" cy="770325"/>
              </a:xfrm>
              <a:prstGeom prst="rect">
                <a:avLst/>
              </a:prstGeom>
            </p:spPr>
          </p:pic>
        </p:grp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746467CF-B43F-17F2-E3B8-12ABE0394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35540" y="5011903"/>
              <a:ext cx="844532" cy="422266"/>
            </a:xfrm>
            <a:prstGeom prst="rect">
              <a:avLst/>
            </a:prstGeom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99CC8B6-ADD0-CB38-E5E7-616CDE2BE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5977" y="5011904"/>
              <a:ext cx="503553" cy="42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8180C00-A292-49BB-86DF-4B790949EF00}"/>
                </a:ext>
              </a:extLst>
            </p:cNvPr>
            <p:cNvGrpSpPr/>
            <p:nvPr/>
          </p:nvGrpSpPr>
          <p:grpSpPr>
            <a:xfrm>
              <a:off x="9223462" y="3035731"/>
              <a:ext cx="3009963" cy="612870"/>
              <a:chOff x="7364624" y="2292620"/>
              <a:chExt cx="3009963" cy="612870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11CA46AB-10BD-0B3B-3B6F-7AC82BD6A1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8655" y="2292620"/>
                <a:ext cx="571744" cy="571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04308A5F-B3DC-B2D8-8A05-DF393208E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8549" y="2298141"/>
                <a:ext cx="411156" cy="57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28A6740-AB99-43D7-862E-D75D0485B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9771" y="2302480"/>
                <a:ext cx="964816" cy="60301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389F00-C66F-450C-89F7-20A17A1F58E3}"/>
                  </a:ext>
                </a:extLst>
              </p:cNvPr>
              <p:cNvSpPr txBox="1"/>
              <p:nvPr/>
            </p:nvSpPr>
            <p:spPr>
              <a:xfrm>
                <a:off x="7364624" y="2401337"/>
                <a:ext cx="804842" cy="318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Front -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0B5566-D26E-45FC-9D1A-E2B59A2C0B0C}"/>
                </a:ext>
              </a:extLst>
            </p:cNvPr>
            <p:cNvSpPr txBox="1"/>
            <p:nvPr/>
          </p:nvSpPr>
          <p:spPr>
            <a:xfrm>
              <a:off x="9224284" y="3908547"/>
              <a:ext cx="915991" cy="318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Server -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E2466D-8760-A8C3-DAEA-9F9C850FD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7674" y="2984647"/>
              <a:ext cx="571501" cy="57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92170B-24E5-479C-9EB3-3EF90136B585}"/>
                </a:ext>
              </a:extLst>
            </p:cNvPr>
            <p:cNvSpPr txBox="1"/>
            <p:nvPr/>
          </p:nvSpPr>
          <p:spPr>
            <a:xfrm>
              <a:off x="7364624" y="3138483"/>
              <a:ext cx="774421" cy="318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Back -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B94FF1-F7DA-46C2-AF8E-8ACDCF850E4A}"/>
                </a:ext>
              </a:extLst>
            </p:cNvPr>
            <p:cNvSpPr txBox="1"/>
            <p:nvPr/>
          </p:nvSpPr>
          <p:spPr>
            <a:xfrm>
              <a:off x="7364624" y="3879684"/>
              <a:ext cx="583149" cy="318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DB -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C7CC45-7641-4D28-8C22-DB68A2E2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7441" y="4869642"/>
              <a:ext cx="706787" cy="70678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39FE8E-4439-4474-BF71-1657FFD61166}"/>
                </a:ext>
              </a:extLst>
            </p:cNvPr>
            <p:cNvSpPr txBox="1"/>
            <p:nvPr/>
          </p:nvSpPr>
          <p:spPr>
            <a:xfrm>
              <a:off x="7364624" y="4587060"/>
              <a:ext cx="1778846" cy="318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Framework, API -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9B1368E-D9DA-40A0-AE12-9968777D1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657" y="5102539"/>
              <a:ext cx="822960" cy="212449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03B6104-E924-4D19-80CC-5B420C807EBA}"/>
                </a:ext>
              </a:extLst>
            </p:cNvPr>
            <p:cNvGrpSpPr/>
            <p:nvPr/>
          </p:nvGrpSpPr>
          <p:grpSpPr>
            <a:xfrm>
              <a:off x="7364624" y="2452050"/>
              <a:ext cx="3002245" cy="318081"/>
              <a:chOff x="8901983" y="3138483"/>
              <a:chExt cx="3002245" cy="318081"/>
            </a:xfrm>
          </p:grpSpPr>
          <p:pic>
            <p:nvPicPr>
              <p:cNvPr id="17" name="그래픽 16">
                <a:extLst>
                  <a:ext uri="{FF2B5EF4-FFF2-40B4-BE49-F238E27FC236}">
                    <a16:creationId xmlns:a16="http://schemas.microsoft.com/office/drawing/2014/main" id="{D57E2B63-5707-2B1B-E146-A0582D503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759510" y="3228724"/>
                <a:ext cx="1365318" cy="214939"/>
              </a:xfrm>
              <a:prstGeom prst="rect">
                <a:avLst/>
              </a:prstGeom>
            </p:spPr>
          </p:pic>
          <p:pic>
            <p:nvPicPr>
              <p:cNvPr id="1046" name="Picture 22">
                <a:extLst>
                  <a:ext uri="{FF2B5EF4-FFF2-40B4-BE49-F238E27FC236}">
                    <a16:creationId xmlns:a16="http://schemas.microsoft.com/office/drawing/2014/main" id="{D66D065C-27D1-1425-1F96-DA5A690A8E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7648" y="3255684"/>
                <a:ext cx="636580" cy="161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25CA90-2A8C-4592-88C2-3574B3ABFAC1}"/>
                  </a:ext>
                </a:extLst>
              </p:cNvPr>
              <p:cNvSpPr txBox="1"/>
              <p:nvPr/>
            </p:nvSpPr>
            <p:spPr>
              <a:xfrm>
                <a:off x="8901983" y="3138483"/>
                <a:ext cx="700924" cy="318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한컴 말랑말랑 Bold" panose="020F0803000000000000" pitchFamily="50" charset="-127"/>
                    <a:ea typeface="한컴 말랑말랑 Bold" panose="020F0803000000000000" pitchFamily="50" charset="-127"/>
                  </a:rPr>
                  <a:t>Tool -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 말랑말랑 Bold" panose="020F0803000000000000" pitchFamily="50" charset="-127"/>
                  <a:ea typeface="한컴 말랑말랑 Bold" panose="020F0803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0E5362-F9D4-4261-A7CB-B97F53CE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3195" y="2458122"/>
              <a:ext cx="835463" cy="33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55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AFA0FAC-A302-4847-880C-443E83A0FD3C}"/>
              </a:ext>
            </a:extLst>
          </p:cNvPr>
          <p:cNvSpPr txBox="1"/>
          <p:nvPr/>
        </p:nvSpPr>
        <p:spPr>
          <a:xfrm>
            <a:off x="1295278" y="1746838"/>
            <a:ext cx="2047796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주제 정하기</a:t>
            </a: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프로토타입 설계</a:t>
            </a: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테이블 설계</a:t>
            </a: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정의서</a:t>
            </a:r>
            <a:r>
              <a:rPr lang="en-US" altLang="ko-KR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, </a:t>
            </a:r>
            <a:r>
              <a:rPr lang="ko-KR" altLang="en-US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시나리오 작성</a:t>
            </a: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3AD79A-B964-4BA8-A6E0-50D79ADC42BA}"/>
              </a:ext>
            </a:extLst>
          </p:cNvPr>
          <p:cNvGrpSpPr/>
          <p:nvPr/>
        </p:nvGrpSpPr>
        <p:grpSpPr>
          <a:xfrm>
            <a:off x="438018" y="2214240"/>
            <a:ext cx="762743" cy="603033"/>
            <a:chOff x="157566" y="1332213"/>
            <a:chExt cx="866682" cy="7821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FB5EA03-B953-41ED-8734-DAAF2698D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92" y="1332213"/>
              <a:ext cx="470815" cy="4708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3DF821-EDFF-485F-B4D0-DBE4CEF64285}"/>
                </a:ext>
              </a:extLst>
            </p:cNvPr>
            <p:cNvSpPr txBox="1"/>
            <p:nvPr/>
          </p:nvSpPr>
          <p:spPr>
            <a:xfrm>
              <a:off x="157566" y="1729533"/>
              <a:ext cx="866682" cy="384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손글씨 가람연꽃" panose="02000503000000000000" pitchFamily="2" charset="-127"/>
                  <a:ea typeface="나눔손글씨 가람연꽃" panose="02000503000000000000" pitchFamily="2" charset="-127"/>
                </a:rPr>
                <a:t>Backlog</a:t>
              </a:r>
              <a:endParaRPr lang="ko-KR" altLang="en-US" sz="16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C31D9D-499E-481A-B470-D36B1E2FB27D}"/>
              </a:ext>
            </a:extLst>
          </p:cNvPr>
          <p:cNvGrpSpPr/>
          <p:nvPr/>
        </p:nvGrpSpPr>
        <p:grpSpPr>
          <a:xfrm>
            <a:off x="182881" y="3965298"/>
            <a:ext cx="1204416" cy="587708"/>
            <a:chOff x="44622" y="3114040"/>
            <a:chExt cx="1368542" cy="7623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AE09E6-B4EA-4BE1-A657-84333BD44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21" y="3114040"/>
              <a:ext cx="470815" cy="4708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C6303F-4647-4057-998D-296F8A6BBCF6}"/>
                </a:ext>
              </a:extLst>
            </p:cNvPr>
            <p:cNvSpPr txBox="1"/>
            <p:nvPr/>
          </p:nvSpPr>
          <p:spPr>
            <a:xfrm>
              <a:off x="44622" y="3561456"/>
              <a:ext cx="1368542" cy="314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나눔손글씨 가람연꽃" panose="02000503000000000000" pitchFamily="2" charset="-127"/>
                  <a:ea typeface="나눔손글씨 가람연꽃" panose="02000503000000000000" pitchFamily="2" charset="-127"/>
                </a:rPr>
                <a:t>Development</a:t>
              </a:r>
              <a:endParaRPr lang="ko-KR" altLang="en-US" sz="12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47EB415-9859-4F27-A815-852BC5DCAFAC}"/>
              </a:ext>
            </a:extLst>
          </p:cNvPr>
          <p:cNvGrpSpPr/>
          <p:nvPr/>
        </p:nvGrpSpPr>
        <p:grpSpPr>
          <a:xfrm>
            <a:off x="403718" y="5132631"/>
            <a:ext cx="762743" cy="593816"/>
            <a:chOff x="129858" y="4994392"/>
            <a:chExt cx="866682" cy="770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FE7BE3-309F-4F40-B6FB-89DA16051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82" y="4994392"/>
              <a:ext cx="470815" cy="47081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95B87B-296C-4F16-9699-F20432FCA544}"/>
                </a:ext>
              </a:extLst>
            </p:cNvPr>
            <p:cNvSpPr txBox="1"/>
            <p:nvPr/>
          </p:nvSpPr>
          <p:spPr>
            <a:xfrm>
              <a:off x="129858" y="5414742"/>
              <a:ext cx="866682" cy="349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손글씨 가람연꽃" panose="02000503000000000000" pitchFamily="2" charset="-127"/>
                  <a:ea typeface="나눔손글씨 가람연꽃" panose="02000503000000000000" pitchFamily="2" charset="-127"/>
                </a:rPr>
                <a:t>Testing</a:t>
              </a:r>
              <a:endParaRPr lang="ko-KR" altLang="en-US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04BCEE-E348-4CD6-BA79-4E61578458A4}"/>
              </a:ext>
            </a:extLst>
          </p:cNvPr>
          <p:cNvGrpSpPr/>
          <p:nvPr/>
        </p:nvGrpSpPr>
        <p:grpSpPr>
          <a:xfrm>
            <a:off x="403718" y="6106606"/>
            <a:ext cx="762743" cy="486019"/>
            <a:chOff x="73431" y="5925417"/>
            <a:chExt cx="866682" cy="6304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2F55167-AA27-40F1-8047-58237296F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82" y="5925417"/>
              <a:ext cx="328209" cy="32820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6DBA76-2C06-4410-8581-445C578799DA}"/>
                </a:ext>
              </a:extLst>
            </p:cNvPr>
            <p:cNvSpPr txBox="1"/>
            <p:nvPr/>
          </p:nvSpPr>
          <p:spPr>
            <a:xfrm>
              <a:off x="73431" y="6170960"/>
              <a:ext cx="866682" cy="384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손글씨 가람연꽃" panose="02000503000000000000" pitchFamily="2" charset="-127"/>
                  <a:ea typeface="나눔손글씨 가람연꽃" panose="02000503000000000000" pitchFamily="2" charset="-127"/>
                </a:rPr>
                <a:t>Done</a:t>
              </a:r>
              <a:endParaRPr lang="ko-KR" altLang="en-US" sz="16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ED936CF-2FA7-4A13-AE79-B7C2E3DBD00D}"/>
              </a:ext>
            </a:extLst>
          </p:cNvPr>
          <p:cNvSpPr txBox="1"/>
          <p:nvPr/>
        </p:nvSpPr>
        <p:spPr>
          <a:xfrm>
            <a:off x="1295278" y="3634505"/>
            <a:ext cx="19418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인덱스 페이지 설계</a:t>
            </a: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MVC-2 </a:t>
            </a:r>
            <a:r>
              <a:rPr lang="ko-KR" altLang="en-US" sz="1600" dirty="0" err="1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웹어플리케이션</a:t>
            </a:r>
            <a:r>
              <a:rPr lang="ko-KR" altLang="en-US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제작</a:t>
            </a: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관리자 페이지 제작</a:t>
            </a:r>
            <a:endParaRPr lang="en-US" altLang="ko-KR" sz="16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838566-3757-4D71-81BA-F5BE3A3CA0C4}"/>
              </a:ext>
            </a:extLst>
          </p:cNvPr>
          <p:cNvSpPr txBox="1"/>
          <p:nvPr/>
        </p:nvSpPr>
        <p:spPr>
          <a:xfrm>
            <a:off x="1295278" y="5280452"/>
            <a:ext cx="743289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+mn-cs"/>
              </a:rPr>
              <a:t>시범 운영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가람연꽃" panose="02000503000000000000" pitchFamily="2" charset="-127"/>
              <a:ea typeface="나눔손글씨 가람연꽃" panose="02000503000000000000" pitchFamily="2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53C830-E629-4C2C-A9D7-5FDF6C174596}"/>
              </a:ext>
            </a:extLst>
          </p:cNvPr>
          <p:cNvSpPr txBox="1"/>
          <p:nvPr/>
        </p:nvSpPr>
        <p:spPr>
          <a:xfrm>
            <a:off x="1295278" y="6191100"/>
            <a:ext cx="477011" cy="28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+mn-cs"/>
              </a:rPr>
              <a:t>오픈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EB7B56-74EF-4D42-B3B0-81E784D13FFC}"/>
              </a:ext>
            </a:extLst>
          </p:cNvPr>
          <p:cNvSpPr txBox="1"/>
          <p:nvPr/>
        </p:nvSpPr>
        <p:spPr>
          <a:xfrm>
            <a:off x="3704464" y="878593"/>
            <a:ext cx="966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1</a:t>
            </a:r>
            <a:r>
              <a:rPr lang="ko-KR" altLang="en-US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주차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1572B8-D5E0-41B3-8BD6-57F616731341}"/>
              </a:ext>
            </a:extLst>
          </p:cNvPr>
          <p:cNvSpPr txBox="1"/>
          <p:nvPr/>
        </p:nvSpPr>
        <p:spPr>
          <a:xfrm>
            <a:off x="5367305" y="878593"/>
            <a:ext cx="960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</a:t>
            </a:r>
            <a:r>
              <a:rPr lang="ko-KR" altLang="en-US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주차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43EC0-DA05-442F-8877-65668F0348D5}"/>
              </a:ext>
            </a:extLst>
          </p:cNvPr>
          <p:cNvSpPr txBox="1"/>
          <p:nvPr/>
        </p:nvSpPr>
        <p:spPr>
          <a:xfrm>
            <a:off x="7029342" y="878593"/>
            <a:ext cx="955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3</a:t>
            </a:r>
            <a:r>
              <a:rPr lang="ko-KR" altLang="en-US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주차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F44477-C064-4C7D-BCF8-D0F4B99FEC2A}"/>
              </a:ext>
            </a:extLst>
          </p:cNvPr>
          <p:cNvSpPr txBox="1"/>
          <p:nvPr/>
        </p:nvSpPr>
        <p:spPr>
          <a:xfrm>
            <a:off x="8685770" y="878593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4</a:t>
            </a:r>
            <a:r>
              <a:rPr lang="ko-KR" altLang="en-US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주차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45F7E6-AE21-496F-B54F-0E31BAB328B8}"/>
              </a:ext>
            </a:extLst>
          </p:cNvPr>
          <p:cNvSpPr txBox="1"/>
          <p:nvPr/>
        </p:nvSpPr>
        <p:spPr>
          <a:xfrm>
            <a:off x="10353421" y="878593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5</a:t>
            </a:r>
            <a:r>
              <a:rPr lang="ko-KR" altLang="en-US" sz="3200" b="1" dirty="0"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주차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99368F8-024F-45A9-B6CB-4B08ADFA95C1}"/>
              </a:ext>
            </a:extLst>
          </p:cNvPr>
          <p:cNvSpPr/>
          <p:nvPr/>
        </p:nvSpPr>
        <p:spPr>
          <a:xfrm>
            <a:off x="3519210" y="1769588"/>
            <a:ext cx="1362740" cy="222708"/>
          </a:xfrm>
          <a:prstGeom prst="roundRect">
            <a:avLst>
              <a:gd name="adj" fmla="val 50000"/>
            </a:avLst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439BB95-696C-4E77-8E04-0863EC621165}"/>
              </a:ext>
            </a:extLst>
          </p:cNvPr>
          <p:cNvSpPr/>
          <p:nvPr/>
        </p:nvSpPr>
        <p:spPr>
          <a:xfrm>
            <a:off x="4634555" y="2550718"/>
            <a:ext cx="766378" cy="232074"/>
          </a:xfrm>
          <a:prstGeom prst="roundRect">
            <a:avLst>
              <a:gd name="adj" fmla="val 50000"/>
            </a:avLst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9471C61-252A-492A-A5F5-7918D5CE686C}"/>
              </a:ext>
            </a:extLst>
          </p:cNvPr>
          <p:cNvSpPr/>
          <p:nvPr/>
        </p:nvSpPr>
        <p:spPr>
          <a:xfrm>
            <a:off x="5775604" y="3656286"/>
            <a:ext cx="700610" cy="255571"/>
          </a:xfrm>
          <a:prstGeom prst="roundRect">
            <a:avLst>
              <a:gd name="adj" fmla="val 50000"/>
            </a:avLst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2A3AF6E-450E-4794-BB23-FF6675B9201D}"/>
              </a:ext>
            </a:extLst>
          </p:cNvPr>
          <p:cNvSpPr/>
          <p:nvPr/>
        </p:nvSpPr>
        <p:spPr>
          <a:xfrm>
            <a:off x="6327072" y="4045328"/>
            <a:ext cx="4076099" cy="255571"/>
          </a:xfrm>
          <a:prstGeom prst="roundRect">
            <a:avLst>
              <a:gd name="adj" fmla="val 50000"/>
            </a:avLst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89DC8D3-32EA-4A97-B189-BEC9EA733CB4}"/>
              </a:ext>
            </a:extLst>
          </p:cNvPr>
          <p:cNvSpPr/>
          <p:nvPr/>
        </p:nvSpPr>
        <p:spPr>
          <a:xfrm>
            <a:off x="9294446" y="4425218"/>
            <a:ext cx="1269162" cy="255571"/>
          </a:xfrm>
          <a:prstGeom prst="roundRect">
            <a:avLst>
              <a:gd name="adj" fmla="val 50000"/>
            </a:avLst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36A31A1-428B-4ABE-B89D-BD287F6FD5BD}"/>
              </a:ext>
            </a:extLst>
          </p:cNvPr>
          <p:cNvSpPr/>
          <p:nvPr/>
        </p:nvSpPr>
        <p:spPr>
          <a:xfrm>
            <a:off x="10077499" y="5297321"/>
            <a:ext cx="1040079" cy="255571"/>
          </a:xfrm>
          <a:prstGeom prst="roundRect">
            <a:avLst>
              <a:gd name="adj" fmla="val 50000"/>
            </a:avLst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A35E2E3-7DE7-4F0E-998B-0122E5CE08BF}"/>
              </a:ext>
            </a:extLst>
          </p:cNvPr>
          <p:cNvSpPr/>
          <p:nvPr/>
        </p:nvSpPr>
        <p:spPr>
          <a:xfrm>
            <a:off x="11006383" y="6148641"/>
            <a:ext cx="543386" cy="255571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A47D13B-97C6-4952-9E86-57922FC22C8C}"/>
              </a:ext>
            </a:extLst>
          </p:cNvPr>
          <p:cNvGrpSpPr/>
          <p:nvPr/>
        </p:nvGrpSpPr>
        <p:grpSpPr>
          <a:xfrm>
            <a:off x="403715" y="1015277"/>
            <a:ext cx="11252573" cy="5546868"/>
            <a:chOff x="403715" y="1015277"/>
            <a:chExt cx="11252573" cy="554686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7BA3A0E-2E48-446D-97F1-572ECED8D855}"/>
                </a:ext>
              </a:extLst>
            </p:cNvPr>
            <p:cNvCxnSpPr/>
            <p:nvPr/>
          </p:nvCxnSpPr>
          <p:spPr>
            <a:xfrm>
              <a:off x="403715" y="3336598"/>
              <a:ext cx="112525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A2BBF9-FA01-4B5C-B14D-93B9E0A1A66B}"/>
                </a:ext>
              </a:extLst>
            </p:cNvPr>
            <p:cNvCxnSpPr/>
            <p:nvPr/>
          </p:nvCxnSpPr>
          <p:spPr>
            <a:xfrm>
              <a:off x="403715" y="4978664"/>
              <a:ext cx="112525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7CA79F3-15D5-424F-B72A-4B6B6E11FAAB}"/>
                </a:ext>
              </a:extLst>
            </p:cNvPr>
            <p:cNvCxnSpPr/>
            <p:nvPr/>
          </p:nvCxnSpPr>
          <p:spPr>
            <a:xfrm>
              <a:off x="403715" y="5850766"/>
              <a:ext cx="1125257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A15699C-300E-421F-98F8-820A68C8DBB7}"/>
                </a:ext>
              </a:extLst>
            </p:cNvPr>
            <p:cNvCxnSpPr/>
            <p:nvPr/>
          </p:nvCxnSpPr>
          <p:spPr>
            <a:xfrm>
              <a:off x="403715" y="1557603"/>
              <a:ext cx="1125257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A21F6CE-135F-49F3-94FF-E5F3D05BEA72}"/>
                </a:ext>
              </a:extLst>
            </p:cNvPr>
            <p:cNvCxnSpPr/>
            <p:nvPr/>
          </p:nvCxnSpPr>
          <p:spPr>
            <a:xfrm>
              <a:off x="3358109" y="1015277"/>
              <a:ext cx="0" cy="5546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87B6137-2A39-4197-A08A-AC3BAA3A9474}"/>
                </a:ext>
              </a:extLst>
            </p:cNvPr>
            <p:cNvCxnSpPr/>
            <p:nvPr/>
          </p:nvCxnSpPr>
          <p:spPr>
            <a:xfrm>
              <a:off x="5017744" y="1015277"/>
              <a:ext cx="0" cy="5546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F0BD867-7720-48E6-9F84-E689E04F3913}"/>
                </a:ext>
              </a:extLst>
            </p:cNvPr>
            <p:cNvCxnSpPr/>
            <p:nvPr/>
          </p:nvCxnSpPr>
          <p:spPr>
            <a:xfrm>
              <a:off x="6677380" y="1015277"/>
              <a:ext cx="0" cy="5546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735D80F-FD18-4B42-9748-DA5FB0D60DF9}"/>
                </a:ext>
              </a:extLst>
            </p:cNvPr>
            <p:cNvCxnSpPr/>
            <p:nvPr/>
          </p:nvCxnSpPr>
          <p:spPr>
            <a:xfrm>
              <a:off x="8337015" y="1015277"/>
              <a:ext cx="0" cy="5546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AC2C9D0-53A3-4B6C-B1DE-AC9D0521F513}"/>
                </a:ext>
              </a:extLst>
            </p:cNvPr>
            <p:cNvCxnSpPr/>
            <p:nvPr/>
          </p:nvCxnSpPr>
          <p:spPr>
            <a:xfrm>
              <a:off x="9996651" y="1015277"/>
              <a:ext cx="0" cy="5546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27A3EF1-E752-4581-B72B-9B8858522141}"/>
                </a:ext>
              </a:extLst>
            </p:cNvPr>
            <p:cNvCxnSpPr/>
            <p:nvPr/>
          </p:nvCxnSpPr>
          <p:spPr>
            <a:xfrm>
              <a:off x="11656288" y="1015277"/>
              <a:ext cx="0" cy="5546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43D8AC4-769F-45CE-8185-873A8BA17FD9}"/>
              </a:ext>
            </a:extLst>
          </p:cNvPr>
          <p:cNvSpPr/>
          <p:nvPr/>
        </p:nvSpPr>
        <p:spPr>
          <a:xfrm>
            <a:off x="4200776" y="2129776"/>
            <a:ext cx="1362740" cy="222708"/>
          </a:xfrm>
          <a:prstGeom prst="roundRect">
            <a:avLst>
              <a:gd name="adj" fmla="val 50000"/>
            </a:avLst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3627C16-FAF7-4DB3-85B5-8E3AECDF5ECE}"/>
              </a:ext>
            </a:extLst>
          </p:cNvPr>
          <p:cNvSpPr/>
          <p:nvPr/>
        </p:nvSpPr>
        <p:spPr>
          <a:xfrm>
            <a:off x="5139421" y="2899548"/>
            <a:ext cx="766378" cy="232074"/>
          </a:xfrm>
          <a:prstGeom prst="roundRect">
            <a:avLst>
              <a:gd name="adj" fmla="val 50000"/>
            </a:avLst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3D3CB3B-6B2B-46BC-B4ED-45D6EBB45851}"/>
              </a:ext>
            </a:extLst>
          </p:cNvPr>
          <p:cNvSpPr/>
          <p:nvPr/>
        </p:nvSpPr>
        <p:spPr>
          <a:xfrm>
            <a:off x="-1" y="0"/>
            <a:ext cx="12192000" cy="697126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6C40B6A-8422-4E78-A872-F0FF98726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98120"/>
            <a:ext cx="1336453" cy="3561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0DFABDD-2C73-4984-9820-F554F63017DB}"/>
              </a:ext>
            </a:extLst>
          </p:cNvPr>
          <p:cNvSpPr txBox="1"/>
          <p:nvPr/>
        </p:nvSpPr>
        <p:spPr>
          <a:xfrm>
            <a:off x="127512" y="167555"/>
            <a:ext cx="2830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+mn-cs"/>
              </a:rPr>
              <a:t>개발 일정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9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96DD4B23-5526-4076-86A6-3F0938C3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9" y="1940559"/>
            <a:ext cx="5133709" cy="3228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3C880F9E-6B95-4667-AD01-562C1A15BD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39" r="2105"/>
          <a:stretch/>
        </p:blipFill>
        <p:spPr>
          <a:xfrm>
            <a:off x="6502403" y="1940559"/>
            <a:ext cx="4862027" cy="3228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FA6DA-CE4E-44E6-AEE6-6A3E5F5C6CE9}"/>
              </a:ext>
            </a:extLst>
          </p:cNvPr>
          <p:cNvSpPr txBox="1"/>
          <p:nvPr/>
        </p:nvSpPr>
        <p:spPr>
          <a:xfrm>
            <a:off x="2722633" y="526288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회의록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F4289-B0F6-4239-A995-83BD352539DE}"/>
              </a:ext>
            </a:extLst>
          </p:cNvPr>
          <p:cNvSpPr txBox="1"/>
          <p:nvPr/>
        </p:nvSpPr>
        <p:spPr>
          <a:xfrm>
            <a:off x="7276939" y="5262880"/>
            <a:ext cx="331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페이지 프로토타입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en-US" altLang="ko-KR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KakaoOven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7A712F-2A68-41CE-8C9A-A956F7FC4CA3}"/>
              </a:ext>
            </a:extLst>
          </p:cNvPr>
          <p:cNvSpPr/>
          <p:nvPr/>
        </p:nvSpPr>
        <p:spPr>
          <a:xfrm>
            <a:off x="-1" y="0"/>
            <a:ext cx="12192000" cy="697126"/>
          </a:xfrm>
          <a:prstGeom prst="rect">
            <a:avLst/>
          </a:prstGeom>
          <a:solidFill>
            <a:srgbClr val="141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BC9C49-ACFE-498B-B495-29BFEA91F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52" y="198120"/>
            <a:ext cx="1336453" cy="356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B684BD-B7C7-4BAA-B6FC-48E95A001ECD}"/>
              </a:ext>
            </a:extLst>
          </p:cNvPr>
          <p:cNvSpPr txBox="1"/>
          <p:nvPr/>
        </p:nvSpPr>
        <p:spPr>
          <a:xfrm>
            <a:off x="127512" y="167555"/>
            <a:ext cx="2830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 옛한글" panose="020B0603020101020101" pitchFamily="50" charset="-127"/>
                <a:ea typeface="나눔바른고딕 옛한글" panose="020B0603020101020101" pitchFamily="50" charset="-127"/>
                <a:cs typeface="+mn-cs"/>
              </a:rPr>
              <a:t>개발 일정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59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1701</Words>
  <Application>Microsoft Office PowerPoint</Application>
  <PresentationFormat>와이드스크린</PresentationFormat>
  <Paragraphs>205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나눔바른고딕 옛한글</vt:lpstr>
      <vt:lpstr>나눔손글씨 딸에게 엄마가</vt:lpstr>
      <vt:lpstr>Bahnschrift Light</vt:lpstr>
      <vt:lpstr>나눔손글씨 가람연꽃</vt:lpstr>
      <vt:lpstr>한컴 말랑말랑 Bold</vt:lpstr>
      <vt:lpstr>Bahnschrift</vt:lpstr>
      <vt:lpstr>나눔스퀘어</vt:lpstr>
      <vt:lpstr>D2Coding</vt:lpstr>
      <vt:lpstr>한컴 말랑말랑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cloud</dc:creator>
  <cp:lastModifiedBy>김경환</cp:lastModifiedBy>
  <cp:revision>105</cp:revision>
  <dcterms:created xsi:type="dcterms:W3CDTF">2022-12-19T14:29:36Z</dcterms:created>
  <dcterms:modified xsi:type="dcterms:W3CDTF">2022-12-27T02:28:04Z</dcterms:modified>
</cp:coreProperties>
</file>